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64" r:id="rId2"/>
    <p:sldId id="265" r:id="rId3"/>
  </p:sldIdLst>
  <p:sldSz cx="6858000" cy="9906000" type="A4"/>
  <p:notesSz cx="6858000"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C5D"/>
    <a:srgbClr val="1E4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88" autoAdjust="0"/>
    <p:restoredTop sz="94653"/>
  </p:normalViewPr>
  <p:slideViewPr>
    <p:cSldViewPr snapToGrid="0">
      <p:cViewPr>
        <p:scale>
          <a:sx n="86" d="100"/>
          <a:sy n="86" d="100"/>
        </p:scale>
        <p:origin x="1308" y="-15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71800" cy="494894"/>
          </a:xfrm>
          <a:prstGeom prst="rect">
            <a:avLst/>
          </a:prstGeom>
        </p:spPr>
        <p:txBody>
          <a:bodyPr vert="horz" lIns="91008" tIns="45502" rIns="91008" bIns="4550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4" y="2"/>
            <a:ext cx="2971800" cy="494894"/>
          </a:xfrm>
          <a:prstGeom prst="rect">
            <a:avLst/>
          </a:prstGeom>
        </p:spPr>
        <p:txBody>
          <a:bodyPr vert="horz" lIns="91008" tIns="45502" rIns="91008" bIns="45502" rtlCol="0"/>
          <a:lstStyle>
            <a:lvl1pPr algn="r">
              <a:defRPr sz="1200"/>
            </a:lvl1pPr>
          </a:lstStyle>
          <a:p>
            <a:fld id="{E027E00D-D2F7-42DF-887A-61051750B188}" type="datetimeFigureOut">
              <a:rPr kumimoji="1" lang="ja-JP" altLang="en-US" smtClean="0"/>
              <a:t>2025/6/27</a:t>
            </a:fld>
            <a:endParaRPr kumimoji="1" lang="ja-JP" altLang="en-US"/>
          </a:p>
        </p:txBody>
      </p:sp>
      <p:sp>
        <p:nvSpPr>
          <p:cNvPr id="4" name="スライド イメージ プレースホルダー 3"/>
          <p:cNvSpPr>
            <a:spLocks noGrp="1" noRot="1" noChangeAspect="1"/>
          </p:cNvSpPr>
          <p:nvPr>
            <p:ph type="sldImg" idx="2"/>
          </p:nvPr>
        </p:nvSpPr>
        <p:spPr>
          <a:xfrm>
            <a:off x="2274888" y="1233488"/>
            <a:ext cx="2308225" cy="3333750"/>
          </a:xfrm>
          <a:prstGeom prst="rect">
            <a:avLst/>
          </a:prstGeom>
          <a:noFill/>
          <a:ln w="12700">
            <a:solidFill>
              <a:prstClr val="black"/>
            </a:solidFill>
          </a:ln>
        </p:spPr>
        <p:txBody>
          <a:bodyPr vert="horz" lIns="91008" tIns="45502" rIns="91008" bIns="45502" rtlCol="0" anchor="ctr"/>
          <a:lstStyle/>
          <a:p>
            <a:endParaRPr lang="ja-JP" altLang="en-US"/>
          </a:p>
        </p:txBody>
      </p:sp>
      <p:sp>
        <p:nvSpPr>
          <p:cNvPr id="5" name="ノート プレースホルダー 4"/>
          <p:cNvSpPr>
            <a:spLocks noGrp="1"/>
          </p:cNvSpPr>
          <p:nvPr>
            <p:ph type="body" sz="quarter" idx="3"/>
          </p:nvPr>
        </p:nvSpPr>
        <p:spPr>
          <a:xfrm>
            <a:off x="685801" y="4751935"/>
            <a:ext cx="5486400" cy="3888232"/>
          </a:xfrm>
          <a:prstGeom prst="rect">
            <a:avLst/>
          </a:prstGeom>
        </p:spPr>
        <p:txBody>
          <a:bodyPr vert="horz" lIns="91008" tIns="45502" rIns="91008" bIns="4550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9357"/>
            <a:ext cx="2971800" cy="494894"/>
          </a:xfrm>
          <a:prstGeom prst="rect">
            <a:avLst/>
          </a:prstGeom>
        </p:spPr>
        <p:txBody>
          <a:bodyPr vert="horz" lIns="91008" tIns="45502" rIns="91008" bIns="4550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4" y="9379357"/>
            <a:ext cx="2971800" cy="494894"/>
          </a:xfrm>
          <a:prstGeom prst="rect">
            <a:avLst/>
          </a:prstGeom>
        </p:spPr>
        <p:txBody>
          <a:bodyPr vert="horz" lIns="91008" tIns="45502" rIns="91008" bIns="45502" rtlCol="0" anchor="b"/>
          <a:lstStyle>
            <a:lvl1pPr algn="r">
              <a:defRPr sz="1200"/>
            </a:lvl1pPr>
          </a:lstStyle>
          <a:p>
            <a:fld id="{20B5C9B2-880A-47AD-A373-7811E0761C72}" type="slidenum">
              <a:rPr kumimoji="1" lang="ja-JP" altLang="en-US" smtClean="0"/>
              <a:t>‹#›</a:t>
            </a:fld>
            <a:endParaRPr kumimoji="1" lang="ja-JP" altLang="en-US"/>
          </a:p>
        </p:txBody>
      </p:sp>
    </p:spTree>
    <p:extLst>
      <p:ext uri="{BB962C8B-B14F-4D97-AF65-F5344CB8AC3E}">
        <p14:creationId xmlns:p14="http://schemas.microsoft.com/office/powerpoint/2010/main" val="1377460118"/>
      </p:ext>
    </p:extLst>
  </p:cSld>
  <p:clrMap bg1="lt1" tx1="dk1" bg2="lt2" tx2="dk2" accent1="accent1" accent2="accent2" accent3="accent3" accent4="accent4" accent5="accent5" accent6="accent6" hlink="hlink" folHlink="folHlink"/>
  <p:notesStyle>
    <a:lvl1pPr marL="0" algn="l" defTabSz="914298" rtl="0" eaLnBrk="1" latinLnBrk="0" hangingPunct="1">
      <a:defRPr kumimoji="1" sz="1200" kern="1200">
        <a:solidFill>
          <a:schemeClr val="tx1"/>
        </a:solidFill>
        <a:latin typeface="+mn-lt"/>
        <a:ea typeface="+mn-ea"/>
        <a:cs typeface="+mn-cs"/>
      </a:defRPr>
    </a:lvl1pPr>
    <a:lvl2pPr marL="457148" algn="l" defTabSz="914298" rtl="0" eaLnBrk="1" latinLnBrk="0" hangingPunct="1">
      <a:defRPr kumimoji="1" sz="1200" kern="1200">
        <a:solidFill>
          <a:schemeClr val="tx1"/>
        </a:solidFill>
        <a:latin typeface="+mn-lt"/>
        <a:ea typeface="+mn-ea"/>
        <a:cs typeface="+mn-cs"/>
      </a:defRPr>
    </a:lvl2pPr>
    <a:lvl3pPr marL="914298" algn="l" defTabSz="914298" rtl="0" eaLnBrk="1" latinLnBrk="0" hangingPunct="1">
      <a:defRPr kumimoji="1" sz="1200" kern="1200">
        <a:solidFill>
          <a:schemeClr val="tx1"/>
        </a:solidFill>
        <a:latin typeface="+mn-lt"/>
        <a:ea typeface="+mn-ea"/>
        <a:cs typeface="+mn-cs"/>
      </a:defRPr>
    </a:lvl3pPr>
    <a:lvl4pPr marL="1371446" algn="l" defTabSz="914298" rtl="0" eaLnBrk="1" latinLnBrk="0" hangingPunct="1">
      <a:defRPr kumimoji="1" sz="1200" kern="1200">
        <a:solidFill>
          <a:schemeClr val="tx1"/>
        </a:solidFill>
        <a:latin typeface="+mn-lt"/>
        <a:ea typeface="+mn-ea"/>
        <a:cs typeface="+mn-cs"/>
      </a:defRPr>
    </a:lvl4pPr>
    <a:lvl5pPr marL="1828595" algn="l" defTabSz="914298" rtl="0" eaLnBrk="1" latinLnBrk="0" hangingPunct="1">
      <a:defRPr kumimoji="1" sz="1200" kern="1200">
        <a:solidFill>
          <a:schemeClr val="tx1"/>
        </a:solidFill>
        <a:latin typeface="+mn-lt"/>
        <a:ea typeface="+mn-ea"/>
        <a:cs typeface="+mn-cs"/>
      </a:defRPr>
    </a:lvl5pPr>
    <a:lvl6pPr marL="2285744" algn="l" defTabSz="914298" rtl="0" eaLnBrk="1" latinLnBrk="0" hangingPunct="1">
      <a:defRPr kumimoji="1" sz="1200" kern="1200">
        <a:solidFill>
          <a:schemeClr val="tx1"/>
        </a:solidFill>
        <a:latin typeface="+mn-lt"/>
        <a:ea typeface="+mn-ea"/>
        <a:cs typeface="+mn-cs"/>
      </a:defRPr>
    </a:lvl6pPr>
    <a:lvl7pPr marL="2742893" algn="l" defTabSz="914298" rtl="0" eaLnBrk="1" latinLnBrk="0" hangingPunct="1">
      <a:defRPr kumimoji="1" sz="1200" kern="1200">
        <a:solidFill>
          <a:schemeClr val="tx1"/>
        </a:solidFill>
        <a:latin typeface="+mn-lt"/>
        <a:ea typeface="+mn-ea"/>
        <a:cs typeface="+mn-cs"/>
      </a:defRPr>
    </a:lvl7pPr>
    <a:lvl8pPr marL="3200041" algn="l" defTabSz="914298" rtl="0" eaLnBrk="1" latinLnBrk="0" hangingPunct="1">
      <a:defRPr kumimoji="1" sz="1200" kern="1200">
        <a:solidFill>
          <a:schemeClr val="tx1"/>
        </a:solidFill>
        <a:latin typeface="+mn-lt"/>
        <a:ea typeface="+mn-ea"/>
        <a:cs typeface="+mn-cs"/>
      </a:defRPr>
    </a:lvl8pPr>
    <a:lvl9pPr marL="3657191" algn="l" defTabSz="914298"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B5C9B2-880A-47AD-A373-7811E0761C72}" type="slidenum">
              <a:rPr kumimoji="1" lang="ja-JP" altLang="en-US" smtClean="0"/>
              <a:t>1</a:t>
            </a:fld>
            <a:endParaRPr kumimoji="1" lang="ja-JP" altLang="en-US"/>
          </a:p>
        </p:txBody>
      </p:sp>
    </p:spTree>
    <p:extLst>
      <p:ext uri="{BB962C8B-B14F-4D97-AF65-F5344CB8AC3E}">
        <p14:creationId xmlns:p14="http://schemas.microsoft.com/office/powerpoint/2010/main" val="770691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392845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1264110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127928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391103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1350427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1467392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4086760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3136167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1988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3332009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7B318A-C611-49D7-98F1-B074D4A628CF}" type="datetimeFigureOut">
              <a:rPr kumimoji="1" lang="ja-JP" altLang="en-US" smtClean="0"/>
              <a:t>2025/6/27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2579560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97B318A-C611-49D7-98F1-B074D4A628CF}" type="datetimeFigureOut">
              <a:rPr kumimoji="1" lang="ja-JP" altLang="en-US" smtClean="0"/>
              <a:t>2025/6/27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D51CCF8-62A5-473C-86C2-8548279E7C61}" type="slidenum">
              <a:rPr kumimoji="1" lang="ja-JP" altLang="en-US" smtClean="0"/>
              <a:t>‹#›</a:t>
            </a:fld>
            <a:endParaRPr kumimoji="1" lang="ja-JP" altLang="en-US"/>
          </a:p>
        </p:txBody>
      </p:sp>
    </p:spTree>
    <p:extLst>
      <p:ext uri="{BB962C8B-B14F-4D97-AF65-F5344CB8AC3E}">
        <p14:creationId xmlns:p14="http://schemas.microsoft.com/office/powerpoint/2010/main" val="4831413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正方形/長方形 48">
            <a:extLst>
              <a:ext uri="{FF2B5EF4-FFF2-40B4-BE49-F238E27FC236}">
                <a16:creationId xmlns:a16="http://schemas.microsoft.com/office/drawing/2014/main" id="{D5942A96-B140-454C-BB17-D2916431479C}"/>
              </a:ext>
            </a:extLst>
          </p:cNvPr>
          <p:cNvSpPr/>
          <p:nvPr/>
        </p:nvSpPr>
        <p:spPr>
          <a:xfrm>
            <a:off x="5289854" y="3346820"/>
            <a:ext cx="1268405" cy="21833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　　　</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エコーシールド</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（反響音抑制）</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遅れて入ってくる声や音をカットすることで、音が響く環境でも聞きやすい。</a:t>
            </a:r>
          </a:p>
        </p:txBody>
      </p:sp>
      <p:sp>
        <p:nvSpPr>
          <p:cNvPr id="48" name="正方形/長方形 47">
            <a:extLst>
              <a:ext uri="{FF2B5EF4-FFF2-40B4-BE49-F238E27FC236}">
                <a16:creationId xmlns:a16="http://schemas.microsoft.com/office/drawing/2014/main" id="{30592869-60DE-42A5-96BF-6063F76C62A6}"/>
              </a:ext>
            </a:extLst>
          </p:cNvPr>
          <p:cNvSpPr/>
          <p:nvPr/>
        </p:nvSpPr>
        <p:spPr>
          <a:xfrm>
            <a:off x="3531214" y="3346820"/>
            <a:ext cx="1683349" cy="21833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rPr>
              <a:t>OVP</a:t>
            </a: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機能</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b="1"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周りの音は大きく、自分の声は大きくしない。補聴器に自身の声を録音し、自分の声を識別して自声の響きを抑えます。</a:t>
            </a:r>
            <a:endParaRPr kumimoji="1" lang="en-US" altLang="ja-JP" sz="1050" b="1"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0" name="正方形/長方形 29">
            <a:extLst>
              <a:ext uri="{FF2B5EF4-FFF2-40B4-BE49-F238E27FC236}">
                <a16:creationId xmlns:a16="http://schemas.microsoft.com/office/drawing/2014/main" id="{E10BBBCC-116D-489D-9CF5-6761152B3399}"/>
              </a:ext>
            </a:extLst>
          </p:cNvPr>
          <p:cNvSpPr/>
          <p:nvPr/>
        </p:nvSpPr>
        <p:spPr>
          <a:xfrm>
            <a:off x="163027" y="3349083"/>
            <a:ext cx="1996279" cy="21833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世界初！！　</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ダブルプロセッサー機能</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２つのプロセッサーが言葉と環境音を別々に処理するため、言葉はよりくっきり、環境音はよりすっきり聞こえます。</a:t>
            </a:r>
          </a:p>
        </p:txBody>
      </p:sp>
      <p:graphicFrame>
        <p:nvGraphicFramePr>
          <p:cNvPr id="6" name="表 5"/>
          <p:cNvGraphicFramePr>
            <a:graphicFrameLocks noGrp="1"/>
          </p:cNvGraphicFramePr>
          <p:nvPr>
            <p:extLst>
              <p:ext uri="{D42A27DB-BD31-4B8C-83A1-F6EECF244321}">
                <p14:modId xmlns:p14="http://schemas.microsoft.com/office/powerpoint/2010/main" val="932516252"/>
              </p:ext>
            </p:extLst>
          </p:nvPr>
        </p:nvGraphicFramePr>
        <p:xfrm>
          <a:off x="287630" y="134990"/>
          <a:ext cx="6282739" cy="1091003"/>
        </p:xfrm>
        <a:graphic>
          <a:graphicData uri="http://schemas.openxmlformats.org/drawingml/2006/table">
            <a:tbl>
              <a:tblPr>
                <a:tableStyleId>{5C22544A-7EE6-4342-B048-85BDC9FD1C3A}</a:tableStyleId>
              </a:tblPr>
              <a:tblGrid>
                <a:gridCol w="6282739">
                  <a:extLst>
                    <a:ext uri="{9D8B030D-6E8A-4147-A177-3AD203B41FA5}">
                      <a16:colId xmlns:a16="http://schemas.microsoft.com/office/drawing/2014/main" val="2776009748"/>
                    </a:ext>
                  </a:extLst>
                </a:gridCol>
              </a:tblGrid>
              <a:tr h="1091003">
                <a:tc>
                  <a:txBody>
                    <a:bodyPr/>
                    <a:lstStyle/>
                    <a:p>
                      <a:pPr algn="just">
                        <a:spcAft>
                          <a:spcPts val="0"/>
                        </a:spcAft>
                      </a:pPr>
                      <a:r>
                        <a:rPr lang="ja-JP" sz="1300" kern="100" dirty="0">
                          <a:effectLst/>
                        </a:rPr>
                        <a:t>　　　　　　　　　　　　　　　　　　　　　　　　　</a:t>
                      </a:r>
                    </a:p>
                    <a:p>
                      <a:r>
                        <a:rPr lang="ja-JP" altLang="en-US" sz="1500" kern="100" dirty="0">
                          <a:effectLst/>
                        </a:rPr>
                        <a:t>　　　　　　　　　　　　　　　　　　　　</a:t>
                      </a:r>
                      <a:r>
                        <a:rPr lang="ja-JP" sz="1300" kern="100" dirty="0">
                          <a:effectLst/>
                        </a:rPr>
                        <a:t>　　　　　　　　　　　　　　</a:t>
                      </a:r>
                    </a:p>
                    <a:p>
                      <a:pPr algn="just">
                        <a:spcAft>
                          <a:spcPts val="0"/>
                        </a:spcAft>
                      </a:pPr>
                      <a:r>
                        <a:rPr lang="en-US" sz="1500" kern="100" dirty="0">
                          <a:effectLst/>
                        </a:rPr>
                        <a:t> </a:t>
                      </a:r>
                      <a:endParaRPr lang="ja-JP" sz="1300" kern="100" dirty="0">
                        <a:effectLst/>
                        <a:latin typeface="Century" panose="02040604050505020304" pitchFamily="18" charset="0"/>
                        <a:ea typeface="AR P丸ゴシック体M" panose="020F0600000000000000" pitchFamily="50" charset="-128"/>
                        <a:cs typeface="Times New Roman" panose="02020603050405020304" pitchFamily="18" charset="0"/>
                      </a:endParaRPr>
                    </a:p>
                  </a:txBody>
                  <a:tcPr marL="66433" marR="664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4610102"/>
                  </a:ext>
                </a:extLst>
              </a:tr>
            </a:tbl>
          </a:graphicData>
        </a:graphic>
      </p:graphicFrame>
      <p:pic>
        <p:nvPicPr>
          <p:cNvPr id="2051" name="図 3" descr="JS62C9"/>
          <p:cNvPicPr>
            <a:picLocks noChangeArrowheads="1"/>
          </p:cNvPicPr>
          <p:nvPr/>
        </p:nvPicPr>
        <p:blipFill rotWithShape="1">
          <a:blip r:embed="rId3">
            <a:extLst>
              <a:ext uri="{28A0092B-C50C-407E-A947-70E740481C1C}">
                <a14:useLocalDpi xmlns:a14="http://schemas.microsoft.com/office/drawing/2010/main" val="0"/>
              </a:ext>
            </a:extLst>
          </a:blip>
          <a:srcRect l="4780" t="13175" r="3824" b="8030"/>
          <a:stretch/>
        </p:blipFill>
        <p:spPr bwMode="auto">
          <a:xfrm>
            <a:off x="439113" y="304497"/>
            <a:ext cx="3135086" cy="746449"/>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3805735" y="304497"/>
            <a:ext cx="3429000" cy="707886"/>
          </a:xfrm>
          <a:prstGeom prst="rect">
            <a:avLst/>
          </a:prstGeom>
        </p:spPr>
        <p:txBody>
          <a:bodyPr>
            <a:spAutoFit/>
          </a:bodyPr>
          <a:lstStyle/>
          <a:p>
            <a:pPr>
              <a:lnSpc>
                <a:spcPct val="150000"/>
              </a:lnSpc>
            </a:pPr>
            <a:r>
              <a:rPr lang="ja-JP" altLang="ja-JP" sz="1400" b="1" kern="100" dirty="0">
                <a:latin typeface="AR丸ゴシック体M" panose="020F0609000000000000" pitchFamily="49" charset="-128"/>
                <a:ea typeface="AR丸ゴシック体M" panose="020F0609000000000000" pitchFamily="49" charset="-128"/>
              </a:rPr>
              <a:t>奈良県</a:t>
            </a:r>
            <a:r>
              <a:rPr kumimoji="1" lang="ja-JP" altLang="ja-JP" sz="1400" b="1" dirty="0">
                <a:latin typeface="AR丸ゴシック体M" panose="020F0609000000000000" pitchFamily="49" charset="-128"/>
                <a:ea typeface="AR丸ゴシック体M" panose="020F0609000000000000" pitchFamily="49" charset="-128"/>
              </a:rPr>
              <a:t>立</a:t>
            </a:r>
            <a:r>
              <a:rPr kumimoji="1" lang="ja-JP" altLang="ja-JP" sz="1400" b="1" dirty="0" err="1">
                <a:latin typeface="AR丸ゴシック体M" panose="020F0609000000000000" pitchFamily="49" charset="-128"/>
                <a:ea typeface="AR丸ゴシック体M" panose="020F0609000000000000" pitchFamily="49" charset="-128"/>
              </a:rPr>
              <a:t>ろう</a:t>
            </a:r>
            <a:r>
              <a:rPr kumimoji="1" lang="ja-JP" altLang="ja-JP" sz="1400" b="1" dirty="0">
                <a:latin typeface="AR丸ゴシック体M" panose="020F0609000000000000" pitchFamily="49" charset="-128"/>
                <a:ea typeface="AR丸ゴシック体M" panose="020F0609000000000000" pitchFamily="49" charset="-128"/>
              </a:rPr>
              <a:t>学校　聴能部</a:t>
            </a:r>
          </a:p>
          <a:p>
            <a:pPr>
              <a:lnSpc>
                <a:spcPct val="150000"/>
              </a:lnSpc>
            </a:pPr>
            <a:r>
              <a:rPr kumimoji="1" lang="ja-JP" altLang="ja-JP" sz="1400" b="1" dirty="0">
                <a:latin typeface="AR丸ゴシック体M" panose="020F0609000000000000" pitchFamily="49" charset="-128"/>
                <a:ea typeface="AR丸ゴシック体M" panose="020F0609000000000000" pitchFamily="49" charset="-128"/>
              </a:rPr>
              <a:t>　</a:t>
            </a:r>
            <a:r>
              <a:rPr kumimoji="1" lang="en-US" altLang="ja-JP" sz="1400" b="1" dirty="0">
                <a:latin typeface="AR丸ゴシック体M" panose="020F0609000000000000" pitchFamily="49" charset="-128"/>
                <a:ea typeface="AR丸ゴシック体M" panose="020F0609000000000000" pitchFamily="49" charset="-128"/>
              </a:rPr>
              <a:t>     2025/7/1  </a:t>
            </a:r>
            <a:r>
              <a:rPr kumimoji="1" lang="ja-JP" altLang="ja-JP" sz="1400" b="1" dirty="0">
                <a:latin typeface="AR丸ゴシック体M" panose="020F0609000000000000" pitchFamily="49" charset="-128"/>
                <a:ea typeface="AR丸ゴシック体M" panose="020F0609000000000000" pitchFamily="49" charset="-128"/>
              </a:rPr>
              <a:t>第</a:t>
            </a:r>
            <a:r>
              <a:rPr kumimoji="1" lang="en-US" altLang="ja-JP" sz="1400" b="1" dirty="0">
                <a:latin typeface="AR丸ゴシック体M" panose="020F0609000000000000" pitchFamily="49" charset="-128"/>
                <a:ea typeface="AR丸ゴシック体M" panose="020F0609000000000000" pitchFamily="49" charset="-128"/>
              </a:rPr>
              <a:t>415</a:t>
            </a:r>
            <a:r>
              <a:rPr kumimoji="1" lang="ja-JP" altLang="ja-JP" sz="1400" b="1" dirty="0">
                <a:latin typeface="AR丸ゴシック体M" panose="020F0609000000000000" pitchFamily="49" charset="-128"/>
                <a:ea typeface="AR丸ゴシック体M" panose="020F0609000000000000" pitchFamily="49" charset="-128"/>
              </a:rPr>
              <a:t>号</a:t>
            </a:r>
            <a:r>
              <a:rPr lang="ja-JP" altLang="ja-JP" sz="1400" b="1" kern="100" dirty="0">
                <a:latin typeface="AR丸ゴシック体M" panose="020F0609000000000000" pitchFamily="49" charset="-128"/>
                <a:ea typeface="AR丸ゴシック体M" panose="020F0609000000000000" pitchFamily="49" charset="-128"/>
              </a:rPr>
              <a:t>　　　　　　　　　</a:t>
            </a:r>
          </a:p>
        </p:txBody>
      </p:sp>
      <p:sp>
        <p:nvSpPr>
          <p:cNvPr id="18" name="テキスト ボックス 17">
            <a:extLst>
              <a:ext uri="{FF2B5EF4-FFF2-40B4-BE49-F238E27FC236}">
                <a16:creationId xmlns:a16="http://schemas.microsoft.com/office/drawing/2014/main" id="{A32FC8D9-8402-301D-0FCE-39841A5A53A4}"/>
              </a:ext>
            </a:extLst>
          </p:cNvPr>
          <p:cNvSpPr txBox="1"/>
          <p:nvPr/>
        </p:nvSpPr>
        <p:spPr>
          <a:xfrm>
            <a:off x="3151415" y="1390246"/>
            <a:ext cx="3892483" cy="415498"/>
          </a:xfrm>
          <a:prstGeom prst="rect">
            <a:avLst/>
          </a:prstGeom>
          <a:noFill/>
        </p:spPr>
        <p:txBody>
          <a:bodyPr wrap="square" rtlCol="0">
            <a:spAutoFit/>
          </a:bodyPr>
          <a:lstStyle/>
          <a:p>
            <a:r>
              <a:rPr kumimoji="1" lang="ja-JP" altLang="en-US" sz="1050" dirty="0">
                <a:latin typeface="UD デジタル 教科書体 NK-R" panose="02020400000000000000" pitchFamily="18" charset="-128"/>
                <a:ea typeface="UD デジタル 教科書体 NK-R" panose="02020400000000000000" pitchFamily="18" charset="-128"/>
              </a:rPr>
              <a:t>シグニア補聴器より、</a:t>
            </a:r>
            <a:endParaRPr kumimoji="1" lang="en-US" altLang="ja-JP" sz="1050" dirty="0">
              <a:latin typeface="UD デジタル 教科書体 NK-R" panose="02020400000000000000" pitchFamily="18" charset="-128"/>
              <a:ea typeface="UD デジタル 教科書体 NK-R" panose="02020400000000000000" pitchFamily="18" charset="-128"/>
            </a:endParaRPr>
          </a:p>
          <a:p>
            <a:r>
              <a:rPr kumimoji="1" lang="ja-JP" altLang="en-US" sz="1050" dirty="0">
                <a:latin typeface="UD デジタル 教科書体 NK-R" panose="02020400000000000000" pitchFamily="18" charset="-128"/>
                <a:ea typeface="UD デジタル 教科書体 NK-R" panose="02020400000000000000" pitchFamily="18" charset="-128"/>
              </a:rPr>
              <a:t>障害者総合支援法対応補聴器の新器種が発売されました。</a:t>
            </a:r>
          </a:p>
        </p:txBody>
      </p:sp>
      <p:pic>
        <p:nvPicPr>
          <p:cNvPr id="24" name="図 23">
            <a:extLst>
              <a:ext uri="{FF2B5EF4-FFF2-40B4-BE49-F238E27FC236}">
                <a16:creationId xmlns:a16="http://schemas.microsoft.com/office/drawing/2014/main" id="{815277DD-7DCC-5C30-4BBB-1ED3265C2B78}"/>
              </a:ext>
            </a:extLst>
          </p:cNvPr>
          <p:cNvPicPr>
            <a:picLocks noChangeAspect="1"/>
          </p:cNvPicPr>
          <p:nvPr/>
        </p:nvPicPr>
        <p:blipFill>
          <a:blip r:embed="rId4"/>
          <a:stretch>
            <a:fillRect/>
          </a:stretch>
        </p:blipFill>
        <p:spPr>
          <a:xfrm>
            <a:off x="622951" y="2004004"/>
            <a:ext cx="671742" cy="1243721"/>
          </a:xfrm>
          <a:prstGeom prst="rect">
            <a:avLst/>
          </a:prstGeom>
        </p:spPr>
      </p:pic>
      <p:sp>
        <p:nvSpPr>
          <p:cNvPr id="28" name="吹き出し: 四角形 27">
            <a:extLst>
              <a:ext uri="{FF2B5EF4-FFF2-40B4-BE49-F238E27FC236}">
                <a16:creationId xmlns:a16="http://schemas.microsoft.com/office/drawing/2014/main" id="{1DA818E3-65D7-702C-6286-7B692DBA27CC}"/>
              </a:ext>
            </a:extLst>
          </p:cNvPr>
          <p:cNvSpPr/>
          <p:nvPr/>
        </p:nvSpPr>
        <p:spPr>
          <a:xfrm>
            <a:off x="1940600" y="2004871"/>
            <a:ext cx="4563711" cy="1160329"/>
          </a:xfrm>
          <a:prstGeom prst="wedgeRectCallout">
            <a:avLst>
              <a:gd name="adj1" fmla="val -62910"/>
              <a:gd name="adj2" fmla="val -10448"/>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1600"/>
              </a:lnSpc>
            </a:pP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●高度難聴用の</a:t>
            </a:r>
            <a:r>
              <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rPr>
              <a:t>Stretta Aya HP</a:t>
            </a: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（ハイパワー）</a:t>
            </a:r>
            <a:endPar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endParaRPr>
          </a:p>
          <a:p>
            <a:pPr>
              <a:lnSpc>
                <a:spcPts val="1600"/>
              </a:lnSpc>
            </a:pP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　　重度難聴用</a:t>
            </a:r>
            <a:r>
              <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rPr>
              <a:t>Stretta Aya UP</a:t>
            </a: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（ウルトラパワー）の</a:t>
            </a:r>
            <a:r>
              <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rPr>
              <a:t>2</a:t>
            </a: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器種。</a:t>
            </a:r>
            <a:endPar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endParaRPr>
          </a:p>
          <a:p>
            <a:pPr>
              <a:lnSpc>
                <a:spcPts val="1600"/>
              </a:lnSpc>
            </a:pP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●防水・防塵性能</a:t>
            </a:r>
            <a:r>
              <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rPr>
              <a:t>IP68</a:t>
            </a: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搭載。汗に強く、水仕事でも安心。</a:t>
            </a:r>
          </a:p>
          <a:p>
            <a:pPr>
              <a:lnSpc>
                <a:spcPts val="1600"/>
              </a:lnSpc>
            </a:pP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●ベージュ・グラナイト・ブラック・サンディブラウンと、落ち着いた色味の</a:t>
            </a:r>
            <a:r>
              <a:rPr kumimoji="1" lang="en-US" altLang="ja-JP" sz="1100" dirty="0">
                <a:solidFill>
                  <a:schemeClr val="tx1"/>
                </a:solidFill>
                <a:latin typeface="UD デジタル 教科書体 NK-R" panose="02020400000000000000" pitchFamily="18" charset="-128"/>
                <a:ea typeface="UD デジタル 教科書体 NK-R" panose="02020400000000000000" pitchFamily="18" charset="-128"/>
              </a:rPr>
              <a:t>4</a:t>
            </a:r>
            <a:r>
              <a:rPr kumimoji="1" lang="ja-JP" altLang="en-US" sz="1100" dirty="0">
                <a:solidFill>
                  <a:schemeClr val="tx1"/>
                </a:solidFill>
                <a:latin typeface="UD デジタル 教科書体 NK-R" panose="02020400000000000000" pitchFamily="18" charset="-128"/>
                <a:ea typeface="UD デジタル 教科書体 NK-R" panose="02020400000000000000" pitchFamily="18" charset="-128"/>
              </a:rPr>
              <a:t>色。</a:t>
            </a:r>
          </a:p>
        </p:txBody>
      </p:sp>
      <p:sp>
        <p:nvSpPr>
          <p:cNvPr id="29" name="テキスト ボックス 28">
            <a:extLst>
              <a:ext uri="{FF2B5EF4-FFF2-40B4-BE49-F238E27FC236}">
                <a16:creationId xmlns:a16="http://schemas.microsoft.com/office/drawing/2014/main" id="{A4CDC669-3A4A-5605-B992-DE6F8B073233}"/>
              </a:ext>
            </a:extLst>
          </p:cNvPr>
          <p:cNvSpPr txBox="1"/>
          <p:nvPr/>
        </p:nvSpPr>
        <p:spPr>
          <a:xfrm>
            <a:off x="199051" y="5655327"/>
            <a:ext cx="3892483" cy="253916"/>
          </a:xfrm>
          <a:prstGeom prst="rect">
            <a:avLst/>
          </a:prstGeom>
          <a:noFill/>
        </p:spPr>
        <p:txBody>
          <a:bodyPr wrap="square" rtlCol="0">
            <a:spAutoFit/>
          </a:bodyPr>
          <a:lstStyle/>
          <a:p>
            <a:r>
              <a:rPr kumimoji="1" lang="ja-JP" altLang="en-US" sz="1050" dirty="0">
                <a:latin typeface="UD デジタル 教科書体 NK-R" panose="02020400000000000000" pitchFamily="18" charset="-128"/>
                <a:ea typeface="UD デジタル 教科書体 NK-R" panose="02020400000000000000" pitchFamily="18" charset="-128"/>
              </a:rPr>
              <a:t>試聴をご希望の方は、ろう学校の聴能部までご相談ください。</a:t>
            </a:r>
          </a:p>
        </p:txBody>
      </p:sp>
      <p:sp>
        <p:nvSpPr>
          <p:cNvPr id="35" name="テキスト ボックス 34">
            <a:extLst>
              <a:ext uri="{FF2B5EF4-FFF2-40B4-BE49-F238E27FC236}">
                <a16:creationId xmlns:a16="http://schemas.microsoft.com/office/drawing/2014/main" id="{207D9EF5-DE97-9335-29CB-BE636C2AEE4E}"/>
              </a:ext>
            </a:extLst>
          </p:cNvPr>
          <p:cNvSpPr txBox="1"/>
          <p:nvPr/>
        </p:nvSpPr>
        <p:spPr>
          <a:xfrm>
            <a:off x="300278" y="6836880"/>
            <a:ext cx="2751945" cy="756169"/>
          </a:xfrm>
          <a:prstGeom prst="rect">
            <a:avLst/>
          </a:prstGeom>
          <a:noFill/>
        </p:spPr>
        <p:txBody>
          <a:bodyPr wrap="square">
            <a:spAutoFit/>
          </a:bodyPr>
          <a:lstStyle/>
          <a:p>
            <a:pPr>
              <a:lnSpc>
                <a:spcPts val="1300"/>
              </a:lnSpc>
            </a:pPr>
            <a:r>
              <a:rPr kumimoji="1" lang="ja-JP" altLang="en-US" sz="1050" u="dotted" dirty="0">
                <a:solidFill>
                  <a:schemeClr val="tx1"/>
                </a:solidFill>
                <a:latin typeface="UD デジタル 教科書体 NK-R" panose="02020400000000000000" pitchFamily="18" charset="-128"/>
                <a:ea typeface="UD デジタル 教科書体 NK-R" panose="02020400000000000000" pitchFamily="18" charset="-128"/>
              </a:rPr>
              <a:t>お米がまた高くなってるー！！ちょっと前より５００円も高いよ。やばいやばい。なんでこんなに高いの？安い時に買っとけば良かった～。別のスーパーも後で見に行こうか。</a:t>
            </a:r>
            <a:endParaRPr kumimoji="1" lang="en-US" altLang="ja-JP" sz="1050" u="dotted"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7" name="テキスト ボックス 36">
            <a:extLst>
              <a:ext uri="{FF2B5EF4-FFF2-40B4-BE49-F238E27FC236}">
                <a16:creationId xmlns:a16="http://schemas.microsoft.com/office/drawing/2014/main" id="{5604B739-2E40-6A77-CD38-34D2C355E16C}"/>
              </a:ext>
            </a:extLst>
          </p:cNvPr>
          <p:cNvSpPr txBox="1"/>
          <p:nvPr/>
        </p:nvSpPr>
        <p:spPr>
          <a:xfrm>
            <a:off x="287630" y="7707055"/>
            <a:ext cx="2751945" cy="922881"/>
          </a:xfrm>
          <a:prstGeom prst="rect">
            <a:avLst/>
          </a:prstGeom>
          <a:noFill/>
          <a:ln>
            <a:noFill/>
          </a:ln>
        </p:spPr>
        <p:txBody>
          <a:bodyPr wrap="square">
            <a:spAutoFit/>
          </a:bodyPr>
          <a:lstStyle/>
          <a:p>
            <a:pPr>
              <a:lnSpc>
                <a:spcPts val="1300"/>
              </a:lnSpc>
            </a:pPr>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主に「話し言葉」として使われる身近な言葉で、</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pPr>
              <a:lnSpc>
                <a:spcPts val="1300"/>
              </a:lnSpc>
            </a:pPr>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文章も短く、不完全な文でも状況から意味が伝わりやすいという特徴があります。表情や具体物、喋り方の強弱なども重要な役割を果たしています。</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9" name="テキスト ボックス 38">
            <a:extLst>
              <a:ext uri="{FF2B5EF4-FFF2-40B4-BE49-F238E27FC236}">
                <a16:creationId xmlns:a16="http://schemas.microsoft.com/office/drawing/2014/main" id="{3416D156-FAD5-7778-1155-ACB1435B5392}"/>
              </a:ext>
            </a:extLst>
          </p:cNvPr>
          <p:cNvSpPr txBox="1"/>
          <p:nvPr/>
        </p:nvSpPr>
        <p:spPr>
          <a:xfrm>
            <a:off x="3429527" y="6846759"/>
            <a:ext cx="2965125" cy="922881"/>
          </a:xfrm>
          <a:prstGeom prst="rect">
            <a:avLst/>
          </a:prstGeom>
          <a:noFill/>
        </p:spPr>
        <p:txBody>
          <a:bodyPr wrap="square">
            <a:spAutoFit/>
          </a:bodyPr>
          <a:lstStyle/>
          <a:p>
            <a:pPr>
              <a:lnSpc>
                <a:spcPts val="1300"/>
              </a:lnSpc>
            </a:pPr>
            <a:r>
              <a:rPr kumimoji="1" lang="ja-JP" altLang="en-US" sz="1050" u="dotted" dirty="0">
                <a:solidFill>
                  <a:schemeClr val="tx1"/>
                </a:solidFill>
                <a:latin typeface="UD デジタル 教科書体 NK-R" panose="02020400000000000000" pitchFamily="18" charset="-128"/>
                <a:ea typeface="UD デジタル 教科書体 NK-R" panose="02020400000000000000" pitchFamily="18" charset="-128"/>
              </a:rPr>
              <a:t>米価の上昇は、天候不良による収穫量の減少が主な要因であり、輸送コストや円安、消費者の購買行動、輸入政策の変化なども影響している。これらの要素が需要と供給のバランスを変化させ、価格の変動を引き起こしている。</a:t>
            </a:r>
            <a:endParaRPr kumimoji="1" lang="en-US" altLang="ja-JP" sz="1050" u="dotted"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1" name="テキスト ボックス 40">
            <a:extLst>
              <a:ext uri="{FF2B5EF4-FFF2-40B4-BE49-F238E27FC236}">
                <a16:creationId xmlns:a16="http://schemas.microsoft.com/office/drawing/2014/main" id="{ABF544F6-73AB-EFD4-5F09-A0FBF8E3F47D}"/>
              </a:ext>
            </a:extLst>
          </p:cNvPr>
          <p:cNvSpPr txBox="1"/>
          <p:nvPr/>
        </p:nvSpPr>
        <p:spPr>
          <a:xfrm>
            <a:off x="3442653" y="7948669"/>
            <a:ext cx="2864060" cy="589457"/>
          </a:xfrm>
          <a:prstGeom prst="rect">
            <a:avLst/>
          </a:prstGeom>
          <a:noFill/>
          <a:ln>
            <a:noFill/>
          </a:ln>
        </p:spPr>
        <p:txBody>
          <a:bodyPr wrap="square">
            <a:spAutoFit/>
          </a:bodyPr>
          <a:lstStyle/>
          <a:p>
            <a:pPr>
              <a:lnSpc>
                <a:spcPts val="1300"/>
              </a:lnSpc>
            </a:pPr>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主に「書き言葉」が軸になり、教科学習などで使用されます。語彙や構文が複雑で、日常生活ではあまり使わない表現が多く含まれます。</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grpSp>
        <p:nvGrpSpPr>
          <p:cNvPr id="23" name="グループ化 22">
            <a:extLst>
              <a:ext uri="{FF2B5EF4-FFF2-40B4-BE49-F238E27FC236}">
                <a16:creationId xmlns:a16="http://schemas.microsoft.com/office/drawing/2014/main" id="{BF1B3895-53D1-4321-AFCE-A7A12D57A835}"/>
              </a:ext>
            </a:extLst>
          </p:cNvPr>
          <p:cNvGrpSpPr/>
          <p:nvPr/>
        </p:nvGrpSpPr>
        <p:grpSpPr>
          <a:xfrm>
            <a:off x="439649" y="3441826"/>
            <a:ext cx="1443033" cy="702042"/>
            <a:chOff x="276266" y="4406973"/>
            <a:chExt cx="1443033" cy="702042"/>
          </a:xfrm>
        </p:grpSpPr>
        <p:pic>
          <p:nvPicPr>
            <p:cNvPr id="5" name="グラフィックス 4" descr="役員室 単色塗りつぶし">
              <a:extLst>
                <a:ext uri="{FF2B5EF4-FFF2-40B4-BE49-F238E27FC236}">
                  <a16:creationId xmlns:a16="http://schemas.microsoft.com/office/drawing/2014/main" id="{F45980F5-EA14-46F9-9927-EC766A0FBE8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7630" y="4416956"/>
              <a:ext cx="663428" cy="663428"/>
            </a:xfrm>
            <a:prstGeom prst="rect">
              <a:avLst/>
            </a:prstGeom>
          </p:spPr>
        </p:pic>
        <p:pic>
          <p:nvPicPr>
            <p:cNvPr id="12" name="グラフィックス 11" descr="ハチドリ 単色塗りつぶし">
              <a:extLst>
                <a:ext uri="{FF2B5EF4-FFF2-40B4-BE49-F238E27FC236}">
                  <a16:creationId xmlns:a16="http://schemas.microsoft.com/office/drawing/2014/main" id="{E6646865-023F-4F99-8DB5-35ECE499117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1658" y="4789961"/>
              <a:ext cx="299831" cy="299831"/>
            </a:xfrm>
            <a:prstGeom prst="rect">
              <a:avLst/>
            </a:prstGeom>
          </p:spPr>
        </p:pic>
        <p:pic>
          <p:nvPicPr>
            <p:cNvPr id="19" name="グラフィックス 18" descr="音符 単色塗りつぶし">
              <a:extLst>
                <a:ext uri="{FF2B5EF4-FFF2-40B4-BE49-F238E27FC236}">
                  <a16:creationId xmlns:a16="http://schemas.microsoft.com/office/drawing/2014/main" id="{3C6DD853-76BA-4E75-84B8-03159E8FE9C0}"/>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69386" y="4766450"/>
              <a:ext cx="295257" cy="295257"/>
            </a:xfrm>
            <a:prstGeom prst="rect">
              <a:avLst/>
            </a:prstGeom>
          </p:spPr>
        </p:pic>
        <p:pic>
          <p:nvPicPr>
            <p:cNvPr id="21" name="グラフィックス 20" descr="トラック 単色塗りつぶし">
              <a:extLst>
                <a:ext uri="{FF2B5EF4-FFF2-40B4-BE49-F238E27FC236}">
                  <a16:creationId xmlns:a16="http://schemas.microsoft.com/office/drawing/2014/main" id="{2543B7B5-BAA0-4044-8153-BF696D4DDAD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241880" y="4440314"/>
              <a:ext cx="349647" cy="349647"/>
            </a:xfrm>
            <a:prstGeom prst="rect">
              <a:avLst/>
            </a:prstGeom>
          </p:spPr>
        </p:pic>
        <p:sp>
          <p:nvSpPr>
            <p:cNvPr id="22" name="正方形/長方形 21">
              <a:extLst>
                <a:ext uri="{FF2B5EF4-FFF2-40B4-BE49-F238E27FC236}">
                  <a16:creationId xmlns:a16="http://schemas.microsoft.com/office/drawing/2014/main" id="{C476F2D7-ED0A-478D-89AC-7BDD29730622}"/>
                </a:ext>
              </a:extLst>
            </p:cNvPr>
            <p:cNvSpPr/>
            <p:nvPr/>
          </p:nvSpPr>
          <p:spPr>
            <a:xfrm>
              <a:off x="276266" y="4406973"/>
              <a:ext cx="663428" cy="692691"/>
            </a:xfrm>
            <a:prstGeom prst="rect">
              <a:avLst/>
            </a:prstGeom>
            <a:no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8A5DC74-864E-4B74-9DCE-DEED67071250}"/>
                </a:ext>
              </a:extLst>
            </p:cNvPr>
            <p:cNvSpPr/>
            <p:nvPr/>
          </p:nvSpPr>
          <p:spPr>
            <a:xfrm>
              <a:off x="1055871" y="4416324"/>
              <a:ext cx="663428" cy="692691"/>
            </a:xfrm>
            <a:prstGeom prst="rect">
              <a:avLst/>
            </a:prstGeom>
            <a:no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31" name="グループ化 30">
            <a:extLst>
              <a:ext uri="{FF2B5EF4-FFF2-40B4-BE49-F238E27FC236}">
                <a16:creationId xmlns:a16="http://schemas.microsoft.com/office/drawing/2014/main" id="{531E0003-C43B-4CF5-BE0D-FD20A5942385}"/>
              </a:ext>
            </a:extLst>
          </p:cNvPr>
          <p:cNvGrpSpPr/>
          <p:nvPr/>
        </p:nvGrpSpPr>
        <p:grpSpPr>
          <a:xfrm>
            <a:off x="2264119" y="3348434"/>
            <a:ext cx="1141928" cy="2183315"/>
            <a:chOff x="1935550" y="3349082"/>
            <a:chExt cx="1141928" cy="1928161"/>
          </a:xfrm>
        </p:grpSpPr>
        <p:sp>
          <p:nvSpPr>
            <p:cNvPr id="47" name="正方形/長方形 46">
              <a:extLst>
                <a:ext uri="{FF2B5EF4-FFF2-40B4-BE49-F238E27FC236}">
                  <a16:creationId xmlns:a16="http://schemas.microsoft.com/office/drawing/2014/main" id="{B1977C8D-5A65-4033-A032-6BE2A095A9DF}"/>
                </a:ext>
              </a:extLst>
            </p:cNvPr>
            <p:cNvSpPr/>
            <p:nvPr/>
          </p:nvSpPr>
          <p:spPr>
            <a:xfrm>
              <a:off x="1935550" y="3349082"/>
              <a:ext cx="1141928" cy="19281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pPr algn="ctr"/>
              <a:r>
                <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rPr>
                <a:t>Bluetooth</a:t>
              </a: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機能</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スマートフォンでの通話や音楽、テレビ音も直接補聴器に届きます。</a:t>
              </a:r>
            </a:p>
            <a:p>
              <a:endPar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pic>
          <p:nvPicPr>
            <p:cNvPr id="26" name="図 25">
              <a:extLst>
                <a:ext uri="{FF2B5EF4-FFF2-40B4-BE49-F238E27FC236}">
                  <a16:creationId xmlns:a16="http://schemas.microsoft.com/office/drawing/2014/main" id="{4D9E4224-5636-4234-B0D7-084409FD8932}"/>
                </a:ext>
              </a:extLst>
            </p:cNvPr>
            <p:cNvPicPr>
              <a:picLocks noChangeAspect="1"/>
            </p:cNvPicPr>
            <p:nvPr/>
          </p:nvPicPr>
          <p:blipFill>
            <a:blip r:embed="rId13"/>
            <a:stretch>
              <a:fillRect/>
            </a:stretch>
          </p:blipFill>
          <p:spPr>
            <a:xfrm>
              <a:off x="2222138" y="3442287"/>
              <a:ext cx="505609" cy="657035"/>
            </a:xfrm>
            <a:prstGeom prst="rect">
              <a:avLst/>
            </a:prstGeom>
          </p:spPr>
        </p:pic>
      </p:grpSp>
      <p:sp>
        <p:nvSpPr>
          <p:cNvPr id="27" name="正方形/長方形 26">
            <a:extLst>
              <a:ext uri="{FF2B5EF4-FFF2-40B4-BE49-F238E27FC236}">
                <a16:creationId xmlns:a16="http://schemas.microsoft.com/office/drawing/2014/main" id="{837D4848-BE09-4BCA-AEBB-1491D9419DAC}"/>
              </a:ext>
            </a:extLst>
          </p:cNvPr>
          <p:cNvSpPr/>
          <p:nvPr/>
        </p:nvSpPr>
        <p:spPr>
          <a:xfrm>
            <a:off x="252712" y="1352332"/>
            <a:ext cx="2898703" cy="566651"/>
          </a:xfrm>
          <a:prstGeom prst="rect">
            <a:avLst/>
          </a:prstGeom>
          <a:solidFill>
            <a:srgbClr val="1E4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UD デジタル 教科書体 NK-R" panose="02020400000000000000" pitchFamily="18" charset="-128"/>
                <a:ea typeface="UD デジタル 教科書体 NK-R" panose="02020400000000000000" pitchFamily="18" charset="-128"/>
              </a:rPr>
              <a:t>新製品補聴器のご紹介</a:t>
            </a:r>
            <a:endParaRPr kumimoji="1" lang="en-US" altLang="ja-JP" sz="1400" dirty="0">
              <a:latin typeface="UD デジタル 教科書体 NK-R" panose="02020400000000000000" pitchFamily="18" charset="-128"/>
              <a:ea typeface="UD デジタル 教科書体 NK-R" panose="02020400000000000000" pitchFamily="18" charset="-128"/>
            </a:endParaRPr>
          </a:p>
          <a:p>
            <a:pPr algn="ctr"/>
            <a:r>
              <a:rPr lang="ja-JP" altLang="en-US" sz="1400" dirty="0">
                <a:solidFill>
                  <a:schemeClr val="bg1"/>
                </a:solidFill>
                <a:latin typeface="UD デジタル 教科書体 NK-R" panose="02020400000000000000" pitchFamily="18" charset="-128"/>
                <a:ea typeface="UD デジタル 教科書体 NK-R" panose="02020400000000000000" pitchFamily="18" charset="-128"/>
              </a:rPr>
              <a:t>「</a:t>
            </a:r>
            <a:r>
              <a:rPr lang="en-US" altLang="ja-JP" sz="1400" dirty="0">
                <a:solidFill>
                  <a:schemeClr val="bg1"/>
                </a:solidFill>
                <a:latin typeface="UD デジタル 教科書体 NK-R" panose="02020400000000000000" pitchFamily="18" charset="-128"/>
                <a:ea typeface="UD デジタル 教科書体 NK-R" panose="02020400000000000000" pitchFamily="18" charset="-128"/>
              </a:rPr>
              <a:t>Stretta Aya</a:t>
            </a:r>
            <a:r>
              <a:rPr lang="ja-JP" altLang="en-US" sz="1400" dirty="0">
                <a:solidFill>
                  <a:schemeClr val="bg1"/>
                </a:solidFill>
                <a:latin typeface="UD デジタル 教科書体 NK-R" panose="02020400000000000000" pitchFamily="18" charset="-128"/>
                <a:ea typeface="UD デジタル 教科書体 NK-R" panose="02020400000000000000" pitchFamily="18" charset="-128"/>
              </a:rPr>
              <a:t>」（ストレッタ アヤ）</a:t>
            </a:r>
            <a:endParaRPr kumimoji="1" lang="ja-JP" altLang="en-US" sz="2400" dirty="0">
              <a:solidFill>
                <a:schemeClr val="bg1"/>
              </a:solidFill>
              <a:latin typeface="UD デジタル 教科書体 NK-R" panose="02020400000000000000" pitchFamily="18" charset="-128"/>
              <a:ea typeface="UD デジタル 教科書体 NK-R" panose="02020400000000000000" pitchFamily="18" charset="-128"/>
            </a:endParaRPr>
          </a:p>
        </p:txBody>
      </p:sp>
      <p:pic>
        <p:nvPicPr>
          <p:cNvPr id="2049" name="図 2048">
            <a:extLst>
              <a:ext uri="{FF2B5EF4-FFF2-40B4-BE49-F238E27FC236}">
                <a16:creationId xmlns:a16="http://schemas.microsoft.com/office/drawing/2014/main" id="{85B9FB4A-336E-44E1-8EA5-0BB442ECCD94}"/>
              </a:ext>
            </a:extLst>
          </p:cNvPr>
          <p:cNvPicPr>
            <a:picLocks noChangeAspect="1"/>
          </p:cNvPicPr>
          <p:nvPr/>
        </p:nvPicPr>
        <p:blipFill>
          <a:blip r:embed="rId14"/>
          <a:stretch>
            <a:fillRect/>
          </a:stretch>
        </p:blipFill>
        <p:spPr>
          <a:xfrm>
            <a:off x="3988172" y="3425970"/>
            <a:ext cx="760068" cy="747608"/>
          </a:xfrm>
          <a:prstGeom prst="rect">
            <a:avLst/>
          </a:prstGeom>
        </p:spPr>
      </p:pic>
      <p:pic>
        <p:nvPicPr>
          <p:cNvPr id="2050" name="図 2049">
            <a:extLst>
              <a:ext uri="{FF2B5EF4-FFF2-40B4-BE49-F238E27FC236}">
                <a16:creationId xmlns:a16="http://schemas.microsoft.com/office/drawing/2014/main" id="{6F724390-2BD0-4D60-9137-AC70AFAC927B}"/>
              </a:ext>
            </a:extLst>
          </p:cNvPr>
          <p:cNvPicPr>
            <a:picLocks noChangeAspect="1"/>
          </p:cNvPicPr>
          <p:nvPr/>
        </p:nvPicPr>
        <p:blipFill>
          <a:blip r:embed="rId15"/>
          <a:stretch>
            <a:fillRect/>
          </a:stretch>
        </p:blipFill>
        <p:spPr>
          <a:xfrm>
            <a:off x="5466110" y="3409043"/>
            <a:ext cx="840603" cy="728523"/>
          </a:xfrm>
          <a:prstGeom prst="rect">
            <a:avLst/>
          </a:prstGeom>
        </p:spPr>
      </p:pic>
      <p:sp>
        <p:nvSpPr>
          <p:cNvPr id="2052" name="正方形/長方形 2051">
            <a:extLst>
              <a:ext uri="{FF2B5EF4-FFF2-40B4-BE49-F238E27FC236}">
                <a16:creationId xmlns:a16="http://schemas.microsoft.com/office/drawing/2014/main" id="{A5E9E0BA-51A3-4E15-952A-199B2CF4941B}"/>
              </a:ext>
            </a:extLst>
          </p:cNvPr>
          <p:cNvSpPr/>
          <p:nvPr/>
        </p:nvSpPr>
        <p:spPr>
          <a:xfrm>
            <a:off x="199051" y="6698667"/>
            <a:ext cx="2981199" cy="19312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矢印: 五方向 32">
            <a:extLst>
              <a:ext uri="{FF2B5EF4-FFF2-40B4-BE49-F238E27FC236}">
                <a16:creationId xmlns:a16="http://schemas.microsoft.com/office/drawing/2014/main" id="{BC8B5AB9-A22D-52A4-E58E-86126CA49331}"/>
              </a:ext>
            </a:extLst>
          </p:cNvPr>
          <p:cNvSpPr/>
          <p:nvPr/>
        </p:nvSpPr>
        <p:spPr>
          <a:xfrm>
            <a:off x="279938" y="6103344"/>
            <a:ext cx="3697808" cy="401222"/>
          </a:xfrm>
          <a:prstGeom prst="homePlate">
            <a:avLst/>
          </a:prstGeom>
          <a:solidFill>
            <a:srgbClr val="173C5D"/>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bg1"/>
                </a:solidFill>
                <a:latin typeface="UD デジタル 教科書体 NK-R" panose="02020400000000000000" pitchFamily="18" charset="-128"/>
                <a:ea typeface="UD デジタル 教科書体 NK-R" panose="02020400000000000000" pitchFamily="18" charset="-128"/>
              </a:rPr>
              <a:t>「生活言語」と「学習言語」ってなに？　</a:t>
            </a:r>
            <a:r>
              <a:rPr kumimoji="1" lang="en-US" altLang="ja-JP" sz="1400" dirty="0">
                <a:solidFill>
                  <a:schemeClr val="bg1"/>
                </a:solidFill>
                <a:latin typeface="UD デジタル 教科書体 NK-R" panose="02020400000000000000" pitchFamily="18" charset="-128"/>
                <a:ea typeface="UD デジタル 教科書体 NK-R" panose="02020400000000000000" pitchFamily="18" charset="-128"/>
              </a:rPr>
              <a:t>Part</a:t>
            </a:r>
            <a:r>
              <a:rPr kumimoji="1" lang="ja-JP" altLang="en-US" sz="1400" dirty="0">
                <a:solidFill>
                  <a:schemeClr val="bg1"/>
                </a:solidFill>
                <a:latin typeface="UD デジタル 教科書体 NK-R" panose="02020400000000000000" pitchFamily="18" charset="-128"/>
                <a:ea typeface="UD デジタル 教科書体 NK-R" panose="02020400000000000000" pitchFamily="18" charset="-128"/>
              </a:rPr>
              <a:t>①</a:t>
            </a:r>
            <a:endParaRPr kumimoji="1" lang="ja-JP" altLang="en-US" sz="1400" dirty="0">
              <a:solidFill>
                <a:schemeClr val="bg1"/>
              </a:solidFill>
            </a:endParaRPr>
          </a:p>
        </p:txBody>
      </p:sp>
      <p:sp>
        <p:nvSpPr>
          <p:cNvPr id="45" name="テキスト ボックス 44">
            <a:extLst>
              <a:ext uri="{FF2B5EF4-FFF2-40B4-BE49-F238E27FC236}">
                <a16:creationId xmlns:a16="http://schemas.microsoft.com/office/drawing/2014/main" id="{8B257982-A907-7680-98CD-7ED9FEE3156B}"/>
              </a:ext>
            </a:extLst>
          </p:cNvPr>
          <p:cNvSpPr txBox="1"/>
          <p:nvPr/>
        </p:nvSpPr>
        <p:spPr>
          <a:xfrm>
            <a:off x="764502" y="6571491"/>
            <a:ext cx="1765810" cy="275268"/>
          </a:xfrm>
          <a:prstGeom prst="rect">
            <a:avLst/>
          </a:prstGeom>
          <a:solidFill>
            <a:schemeClr val="bg1"/>
          </a:solidFill>
        </p:spPr>
        <p:txBody>
          <a:bodyPr wrap="square">
            <a:spAutoFit/>
          </a:bodyPr>
          <a:lstStyle/>
          <a:p>
            <a:pPr algn="ctr">
              <a:lnSpc>
                <a:spcPts val="1500"/>
              </a:lnSpc>
            </a:pPr>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＜生活言語の例＞</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54" name="正方形/長方形 53">
            <a:extLst>
              <a:ext uri="{FF2B5EF4-FFF2-40B4-BE49-F238E27FC236}">
                <a16:creationId xmlns:a16="http://schemas.microsoft.com/office/drawing/2014/main" id="{5520D6FA-CF48-4C72-98EA-65BBF1E36AF0}"/>
              </a:ext>
            </a:extLst>
          </p:cNvPr>
          <p:cNvSpPr/>
          <p:nvPr/>
        </p:nvSpPr>
        <p:spPr>
          <a:xfrm>
            <a:off x="3384083" y="6698665"/>
            <a:ext cx="2981199" cy="19312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D201D78D-ECD9-CE5B-5ED2-5CA9E87089B5}"/>
              </a:ext>
            </a:extLst>
          </p:cNvPr>
          <p:cNvSpPr txBox="1"/>
          <p:nvPr/>
        </p:nvSpPr>
        <p:spPr>
          <a:xfrm>
            <a:off x="4033007" y="6575685"/>
            <a:ext cx="1683349" cy="253916"/>
          </a:xfrm>
          <a:prstGeom prst="rect">
            <a:avLst/>
          </a:prstGeom>
          <a:solidFill>
            <a:schemeClr val="bg1"/>
          </a:solidFill>
        </p:spPr>
        <p:txBody>
          <a:bodyPr wrap="square">
            <a:spAutoFit/>
          </a:bodyPr>
          <a:lstStyle/>
          <a:p>
            <a:pPr algn="ctr"/>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＜学習言語の例＞</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55" name="テキスト ボックス 54">
            <a:extLst>
              <a:ext uri="{FF2B5EF4-FFF2-40B4-BE49-F238E27FC236}">
                <a16:creationId xmlns:a16="http://schemas.microsoft.com/office/drawing/2014/main" id="{A7787740-C422-4045-806E-F1831DBDBEE8}"/>
              </a:ext>
            </a:extLst>
          </p:cNvPr>
          <p:cNvSpPr txBox="1"/>
          <p:nvPr/>
        </p:nvSpPr>
        <p:spPr>
          <a:xfrm>
            <a:off x="293289" y="8733660"/>
            <a:ext cx="6181588" cy="1061829"/>
          </a:xfrm>
          <a:prstGeom prst="rect">
            <a:avLst/>
          </a:prstGeom>
          <a:noFill/>
        </p:spPr>
        <p:txBody>
          <a:bodyPr wrap="square" rtlCol="0">
            <a:spAutoFit/>
          </a:bodyPr>
          <a:lstStyle/>
          <a:p>
            <a:r>
              <a:rPr kumimoji="1" lang="ja-JP" altLang="en-US" sz="1050" dirty="0">
                <a:latin typeface="UD デジタル 教科書体 NK-R" panose="02020400000000000000" pitchFamily="18" charset="-128"/>
                <a:ea typeface="UD デジタル 教科書体 NK-R" panose="02020400000000000000" pitchFamily="18" charset="-128"/>
              </a:rPr>
              <a:t>　「生活言語」から「学習言語」への移行は、小学校入学前の</a:t>
            </a:r>
            <a:r>
              <a:rPr kumimoji="1" lang="en-US" altLang="ja-JP" sz="1050" dirty="0">
                <a:latin typeface="UD デジタル 教科書体 NK-R" panose="02020400000000000000" pitchFamily="18" charset="-128"/>
                <a:ea typeface="UD デジタル 教科書体 NK-R" panose="02020400000000000000" pitchFamily="18" charset="-128"/>
              </a:rPr>
              <a:t>5</a:t>
            </a:r>
            <a:r>
              <a:rPr kumimoji="1" lang="ja-JP" altLang="en-US" sz="1050" dirty="0">
                <a:latin typeface="UD デジタル 教科書体 NK-R" panose="02020400000000000000" pitchFamily="18" charset="-128"/>
                <a:ea typeface="UD デジタル 教科書体 NK-R" panose="02020400000000000000" pitchFamily="18" charset="-128"/>
              </a:rPr>
              <a:t>歳児頃から徐々に始まり、小学４年生あたりになると、学習言語は一気に増えると言われています。生活言語・学習言語は、音声日本語にも手話にも当てはまります。聞こえにくい子どもの場合、周囲から自然に情報が入ってくることが少ないため、学習言語への移行はきこえる子どもたちよりも難しいと言われています。</a:t>
            </a:r>
            <a:endParaRPr kumimoji="1" lang="en-US" altLang="ja-JP" sz="1050" dirty="0">
              <a:latin typeface="UD デジタル 教科書体 NK-R" panose="02020400000000000000" pitchFamily="18" charset="-128"/>
              <a:ea typeface="UD デジタル 教科書体 NK-R" panose="02020400000000000000" pitchFamily="18" charset="-128"/>
            </a:endParaRPr>
          </a:p>
          <a:p>
            <a:r>
              <a:rPr kumimoji="1" lang="ja-JP" altLang="en-US" sz="1050" dirty="0">
                <a:latin typeface="UD デジタル 教科書体 NK-R" panose="02020400000000000000" pitchFamily="18" charset="-128"/>
                <a:ea typeface="UD デジタル 教科書体 NK-R" panose="02020400000000000000" pitchFamily="18" charset="-128"/>
              </a:rPr>
              <a:t>　では、どのような関わりを意識していくと良いのでしょうか？数回にわたり、学習言語について情報共有していきます。（次号　</a:t>
            </a:r>
            <a:r>
              <a:rPr kumimoji="1" lang="en-US" altLang="ja-JP" sz="1050" dirty="0">
                <a:latin typeface="UD デジタル 教科書体 NK-R" panose="02020400000000000000" pitchFamily="18" charset="-128"/>
                <a:ea typeface="UD デジタル 教科書体 NK-R" panose="02020400000000000000" pitchFamily="18" charset="-128"/>
              </a:rPr>
              <a:t>Part</a:t>
            </a:r>
            <a:r>
              <a:rPr kumimoji="1" lang="ja-JP" altLang="en-US" sz="1050" dirty="0">
                <a:latin typeface="UD デジタル 教科書体 NK-R" panose="02020400000000000000" pitchFamily="18" charset="-128"/>
                <a:ea typeface="UD デジタル 教科書体 NK-R" panose="02020400000000000000" pitchFamily="18" charset="-128"/>
              </a:rPr>
              <a:t>②へ続く）</a:t>
            </a:r>
          </a:p>
        </p:txBody>
      </p:sp>
      <p:sp>
        <p:nvSpPr>
          <p:cNvPr id="2053" name="吹き出し: 四角形 2052">
            <a:extLst>
              <a:ext uri="{FF2B5EF4-FFF2-40B4-BE49-F238E27FC236}">
                <a16:creationId xmlns:a16="http://schemas.microsoft.com/office/drawing/2014/main" id="{DFB470EE-2363-46CD-B6BB-6FA66AD3DC2A}"/>
              </a:ext>
            </a:extLst>
          </p:cNvPr>
          <p:cNvSpPr/>
          <p:nvPr/>
        </p:nvSpPr>
        <p:spPr>
          <a:xfrm>
            <a:off x="4318612" y="5909243"/>
            <a:ext cx="1795749" cy="449136"/>
          </a:xfrm>
          <a:prstGeom prst="wedgeRectCallout">
            <a:avLst>
              <a:gd name="adj1" fmla="val -76048"/>
              <a:gd name="adj2" fmla="val 10419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どちらも同じ日本語ですが、大きな違いがありますね</a:t>
            </a:r>
          </a:p>
        </p:txBody>
      </p:sp>
    </p:spTree>
    <p:extLst>
      <p:ext uri="{BB962C8B-B14F-4D97-AF65-F5344CB8AC3E}">
        <p14:creationId xmlns:p14="http://schemas.microsoft.com/office/powerpoint/2010/main" val="2164369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037D6FA-C7A7-4194-AADE-91D395BA4BE0}"/>
              </a:ext>
            </a:extLst>
          </p:cNvPr>
          <p:cNvSpPr/>
          <p:nvPr/>
        </p:nvSpPr>
        <p:spPr>
          <a:xfrm>
            <a:off x="436348" y="7956241"/>
            <a:ext cx="103583" cy="139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81F365ED-4AC2-4DE3-B17B-9BA3D4C5F088}"/>
              </a:ext>
            </a:extLst>
          </p:cNvPr>
          <p:cNvSpPr/>
          <p:nvPr/>
        </p:nvSpPr>
        <p:spPr>
          <a:xfrm>
            <a:off x="869172" y="8236177"/>
            <a:ext cx="120880" cy="75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12C9EEA2-E9CA-BB1F-7B99-6428784EAF04}"/>
              </a:ext>
            </a:extLst>
          </p:cNvPr>
          <p:cNvSpPr txBox="1"/>
          <p:nvPr/>
        </p:nvSpPr>
        <p:spPr>
          <a:xfrm>
            <a:off x="1505540" y="492183"/>
            <a:ext cx="4950122" cy="1105624"/>
          </a:xfrm>
          <a:prstGeom prst="rect">
            <a:avLst/>
          </a:prstGeom>
          <a:noFill/>
        </p:spPr>
        <p:txBody>
          <a:bodyPr wrap="square" rtlCol="0">
            <a:spAutoFit/>
          </a:bodyPr>
          <a:lstStyle/>
          <a:p>
            <a:pPr>
              <a:lnSpc>
                <a:spcPts val="1600"/>
              </a:lnSpc>
            </a:pPr>
            <a:r>
              <a:rPr kumimoji="1" lang="ja-JP" altLang="en-US" sz="1050" dirty="0">
                <a:latin typeface="UD デジタル 教科書体 NK-R" panose="02020400000000000000" pitchFamily="18" charset="-128"/>
                <a:ea typeface="UD デジタル 教科書体 NK-R" panose="02020400000000000000" pitchFamily="18" charset="-128"/>
              </a:rPr>
              <a:t>「補聴器」といっても、様々な種類があることをご存じですか？自分たちが使っている補聴器のことについて知り、なぜ自分はこのタイプの補聴器を使用しているのか、利点は何なのかなど、それぞれの特徴を知っておくことも、聴覚障害を理解する上で大切な知識となります。今回は、ろう学校や地域の難聴学級に通う子どもたちが装用している補聴器についてご紹介します。</a:t>
            </a:r>
          </a:p>
        </p:txBody>
      </p:sp>
      <p:pic>
        <p:nvPicPr>
          <p:cNvPr id="25" name="図 24">
            <a:extLst>
              <a:ext uri="{FF2B5EF4-FFF2-40B4-BE49-F238E27FC236}">
                <a16:creationId xmlns:a16="http://schemas.microsoft.com/office/drawing/2014/main" id="{00BDDB70-A097-FD3C-32C5-4FF40E8ECFFF}"/>
              </a:ext>
            </a:extLst>
          </p:cNvPr>
          <p:cNvPicPr>
            <a:picLocks noChangeAspect="1"/>
          </p:cNvPicPr>
          <p:nvPr/>
        </p:nvPicPr>
        <p:blipFill>
          <a:blip r:embed="rId2"/>
          <a:stretch>
            <a:fillRect/>
          </a:stretch>
        </p:blipFill>
        <p:spPr>
          <a:xfrm>
            <a:off x="402339" y="378359"/>
            <a:ext cx="1054546" cy="1265455"/>
          </a:xfrm>
          <a:prstGeom prst="rect">
            <a:avLst/>
          </a:prstGeom>
        </p:spPr>
      </p:pic>
      <p:pic>
        <p:nvPicPr>
          <p:cNvPr id="30" name="図 29">
            <a:extLst>
              <a:ext uri="{FF2B5EF4-FFF2-40B4-BE49-F238E27FC236}">
                <a16:creationId xmlns:a16="http://schemas.microsoft.com/office/drawing/2014/main" id="{B4064FB6-3F6C-AB6F-9401-7510C1B4E8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621" y="3328675"/>
            <a:ext cx="1163571" cy="752143"/>
          </a:xfrm>
          <a:prstGeom prst="rect">
            <a:avLst/>
          </a:prstGeom>
        </p:spPr>
      </p:pic>
      <p:sp>
        <p:nvSpPr>
          <p:cNvPr id="31" name="四角形: 角を丸くする 30">
            <a:extLst>
              <a:ext uri="{FF2B5EF4-FFF2-40B4-BE49-F238E27FC236}">
                <a16:creationId xmlns:a16="http://schemas.microsoft.com/office/drawing/2014/main" id="{D65C24E6-81C6-EB27-C3DC-4E526E866E65}"/>
              </a:ext>
            </a:extLst>
          </p:cNvPr>
          <p:cNvSpPr/>
          <p:nvPr/>
        </p:nvSpPr>
        <p:spPr>
          <a:xfrm>
            <a:off x="3308539" y="2424182"/>
            <a:ext cx="2785740" cy="184889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ja-JP" altLang="en-US" sz="1050" dirty="0">
              <a:latin typeface="UD デジタル 教科書体 NK-R" panose="02020400000000000000" pitchFamily="18" charset="-128"/>
              <a:ea typeface="UD デジタル 教科書体 NK-R" panose="02020400000000000000" pitchFamily="18" charset="-128"/>
            </a:endParaRPr>
          </a:p>
        </p:txBody>
      </p:sp>
      <p:grpSp>
        <p:nvGrpSpPr>
          <p:cNvPr id="4" name="グループ化 3">
            <a:extLst>
              <a:ext uri="{FF2B5EF4-FFF2-40B4-BE49-F238E27FC236}">
                <a16:creationId xmlns:a16="http://schemas.microsoft.com/office/drawing/2014/main" id="{92EB2722-EDE0-4C5D-BD7D-755D2C0808EF}"/>
              </a:ext>
            </a:extLst>
          </p:cNvPr>
          <p:cNvGrpSpPr/>
          <p:nvPr/>
        </p:nvGrpSpPr>
        <p:grpSpPr>
          <a:xfrm>
            <a:off x="402339" y="2411775"/>
            <a:ext cx="2785740" cy="1869493"/>
            <a:chOff x="402339" y="2218103"/>
            <a:chExt cx="2785740" cy="1582636"/>
          </a:xfrm>
        </p:grpSpPr>
        <p:sp>
          <p:nvSpPr>
            <p:cNvPr id="27" name="四角形: 角を丸くする 26">
              <a:extLst>
                <a:ext uri="{FF2B5EF4-FFF2-40B4-BE49-F238E27FC236}">
                  <a16:creationId xmlns:a16="http://schemas.microsoft.com/office/drawing/2014/main" id="{6017B472-362A-7250-2B28-0500653493BA}"/>
                </a:ext>
              </a:extLst>
            </p:cNvPr>
            <p:cNvSpPr/>
            <p:nvPr/>
          </p:nvSpPr>
          <p:spPr>
            <a:xfrm>
              <a:off x="402339" y="2218103"/>
              <a:ext cx="2785740" cy="158263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　</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　　　　　　　　　　　</a:t>
              </a:r>
              <a:endParaRPr kumimoji="1" lang="ja-JP" altLang="en-US" sz="1050" dirty="0">
                <a:latin typeface="UD デジタル 教科書体 NK-R" panose="02020400000000000000" pitchFamily="18" charset="-128"/>
                <a:ea typeface="UD デジタル 教科書体 NK-R" panose="02020400000000000000" pitchFamily="18" charset="-128"/>
              </a:endParaRPr>
            </a:p>
          </p:txBody>
        </p:sp>
        <p:pic>
          <p:nvPicPr>
            <p:cNvPr id="3" name="図 2">
              <a:extLst>
                <a:ext uri="{FF2B5EF4-FFF2-40B4-BE49-F238E27FC236}">
                  <a16:creationId xmlns:a16="http://schemas.microsoft.com/office/drawing/2014/main" id="{261BF054-E3ED-4746-8F0A-631D6935C081}"/>
                </a:ext>
              </a:extLst>
            </p:cNvPr>
            <p:cNvPicPr>
              <a:picLocks noChangeAspect="1"/>
            </p:cNvPicPr>
            <p:nvPr/>
          </p:nvPicPr>
          <p:blipFill>
            <a:blip r:embed="rId4"/>
            <a:stretch>
              <a:fillRect/>
            </a:stretch>
          </p:blipFill>
          <p:spPr>
            <a:xfrm>
              <a:off x="519572" y="2758251"/>
              <a:ext cx="664385" cy="828273"/>
            </a:xfrm>
            <a:prstGeom prst="rect">
              <a:avLst/>
            </a:prstGeom>
          </p:spPr>
        </p:pic>
      </p:grpSp>
      <p:sp>
        <p:nvSpPr>
          <p:cNvPr id="5" name="フローチャート: 定義済み処理 4">
            <a:extLst>
              <a:ext uri="{FF2B5EF4-FFF2-40B4-BE49-F238E27FC236}">
                <a16:creationId xmlns:a16="http://schemas.microsoft.com/office/drawing/2014/main" id="{B66EF9AA-3D92-4AE2-BB53-E24C9072B66E}"/>
              </a:ext>
            </a:extLst>
          </p:cNvPr>
          <p:cNvSpPr/>
          <p:nvPr/>
        </p:nvSpPr>
        <p:spPr>
          <a:xfrm>
            <a:off x="2419796" y="1700403"/>
            <a:ext cx="1777487" cy="365305"/>
          </a:xfrm>
          <a:prstGeom prst="flowChartPredefinedProcess">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UD デジタル 教科書体 NK-R" panose="02020400000000000000" pitchFamily="18" charset="-128"/>
                <a:ea typeface="UD デジタル 教科書体 NK-R" panose="02020400000000000000" pitchFamily="18" charset="-128"/>
              </a:rPr>
              <a:t>気導補聴器</a:t>
            </a:r>
          </a:p>
        </p:txBody>
      </p:sp>
      <p:sp>
        <p:nvSpPr>
          <p:cNvPr id="24" name="フローチャート: 定義済み処理 23">
            <a:extLst>
              <a:ext uri="{FF2B5EF4-FFF2-40B4-BE49-F238E27FC236}">
                <a16:creationId xmlns:a16="http://schemas.microsoft.com/office/drawing/2014/main" id="{B3098950-8A83-4F80-8176-0CC84C27CEB4}"/>
              </a:ext>
            </a:extLst>
          </p:cNvPr>
          <p:cNvSpPr/>
          <p:nvPr/>
        </p:nvSpPr>
        <p:spPr>
          <a:xfrm>
            <a:off x="2415295" y="5932479"/>
            <a:ext cx="1777487" cy="362210"/>
          </a:xfrm>
          <a:prstGeom prst="flowChartPredefinedProcess">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UD デジタル 教科書体 NK-R" panose="02020400000000000000" pitchFamily="18" charset="-128"/>
                <a:ea typeface="UD デジタル 教科書体 NK-R" panose="02020400000000000000" pitchFamily="18" charset="-128"/>
              </a:rPr>
              <a:t>骨導補聴器</a:t>
            </a:r>
          </a:p>
        </p:txBody>
      </p:sp>
      <p:sp>
        <p:nvSpPr>
          <p:cNvPr id="26" name="テキスト ボックス 25">
            <a:extLst>
              <a:ext uri="{FF2B5EF4-FFF2-40B4-BE49-F238E27FC236}">
                <a16:creationId xmlns:a16="http://schemas.microsoft.com/office/drawing/2014/main" id="{B3892802-85C9-4101-900F-0536321A8AAE}"/>
              </a:ext>
            </a:extLst>
          </p:cNvPr>
          <p:cNvSpPr txBox="1"/>
          <p:nvPr/>
        </p:nvSpPr>
        <p:spPr>
          <a:xfrm>
            <a:off x="1114100" y="2102336"/>
            <a:ext cx="5149293" cy="253916"/>
          </a:xfrm>
          <a:prstGeom prst="rect">
            <a:avLst/>
          </a:prstGeom>
          <a:noFill/>
        </p:spPr>
        <p:txBody>
          <a:bodyPr wrap="square">
            <a:spAutoFit/>
          </a:bodyPr>
          <a:lstStyle/>
          <a:p>
            <a:r>
              <a:rPr kumimoji="1" lang="ja-JP" altLang="en-US" sz="1050" dirty="0">
                <a:latin typeface="UD デジタル 教科書体 NK-R" panose="02020400000000000000" pitchFamily="18" charset="-128"/>
                <a:ea typeface="UD デジタル 教科書体 NK-R" panose="02020400000000000000" pitchFamily="18" charset="-128"/>
              </a:rPr>
              <a:t>補聴器のマイクロホンから入った音を増幅し、外耳道から音を伝える補聴器のことです。</a:t>
            </a:r>
            <a:endParaRPr lang="ja-JP" altLang="en-US" sz="1050" dirty="0">
              <a:latin typeface="UD デジタル 教科書体 NK-R" panose="02020400000000000000" pitchFamily="18" charset="-128"/>
              <a:ea typeface="UD デジタル 教科書体 NK-R" panose="02020400000000000000" pitchFamily="18" charset="-128"/>
            </a:endParaRPr>
          </a:p>
        </p:txBody>
      </p:sp>
      <p:sp>
        <p:nvSpPr>
          <p:cNvPr id="32" name="四角形: 角を丸くする 31">
            <a:extLst>
              <a:ext uri="{FF2B5EF4-FFF2-40B4-BE49-F238E27FC236}">
                <a16:creationId xmlns:a16="http://schemas.microsoft.com/office/drawing/2014/main" id="{672B8BD4-85DB-4F86-9B0B-6A004B1B10D4}"/>
              </a:ext>
            </a:extLst>
          </p:cNvPr>
          <p:cNvSpPr/>
          <p:nvPr/>
        </p:nvSpPr>
        <p:spPr>
          <a:xfrm>
            <a:off x="371542" y="7102320"/>
            <a:ext cx="3057457" cy="1970977"/>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5" name="四角形: 角を丸くする 34">
            <a:extLst>
              <a:ext uri="{FF2B5EF4-FFF2-40B4-BE49-F238E27FC236}">
                <a16:creationId xmlns:a16="http://schemas.microsoft.com/office/drawing/2014/main" id="{2493E051-5146-4CA0-AA81-D29CB92806BC}"/>
              </a:ext>
            </a:extLst>
          </p:cNvPr>
          <p:cNvSpPr/>
          <p:nvPr/>
        </p:nvSpPr>
        <p:spPr>
          <a:xfrm>
            <a:off x="3700719" y="7102320"/>
            <a:ext cx="2389060" cy="1970977"/>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　</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8" name="テキスト ボックス 37">
            <a:extLst>
              <a:ext uri="{FF2B5EF4-FFF2-40B4-BE49-F238E27FC236}">
                <a16:creationId xmlns:a16="http://schemas.microsoft.com/office/drawing/2014/main" id="{51ABE5EF-A0A5-463E-BE93-9B8A915F5B56}"/>
              </a:ext>
            </a:extLst>
          </p:cNvPr>
          <p:cNvSpPr txBox="1"/>
          <p:nvPr/>
        </p:nvSpPr>
        <p:spPr>
          <a:xfrm>
            <a:off x="407550" y="6423851"/>
            <a:ext cx="5861054" cy="415498"/>
          </a:xfrm>
          <a:prstGeom prst="rect">
            <a:avLst/>
          </a:prstGeom>
          <a:noFill/>
        </p:spPr>
        <p:txBody>
          <a:bodyPr wrap="square">
            <a:spAutoFit/>
          </a:bodyPr>
          <a:lstStyle/>
          <a:p>
            <a:r>
              <a:rPr lang="ja-JP" altLang="en-US" sz="1050" b="0" i="0" dirty="0">
                <a:solidFill>
                  <a:srgbClr val="000000"/>
                </a:solidFill>
                <a:effectLst/>
                <a:latin typeface="UD デジタル 教科書体 NK-R" panose="02020400000000000000" pitchFamily="18" charset="-128"/>
                <a:ea typeface="UD デジタル 教科書体 NK-R" panose="02020400000000000000" pitchFamily="18" charset="-128"/>
              </a:rPr>
              <a:t>骨を振動させて音を直接内耳に伝える「骨伝導」の仕組みを利用した補聴器</a:t>
            </a:r>
            <a:r>
              <a:rPr lang="ja-JP" altLang="en-US" sz="1050" b="0" i="0" dirty="0">
                <a:solidFill>
                  <a:srgbClr val="444444"/>
                </a:solidFill>
                <a:effectLst/>
                <a:latin typeface="UD デジタル 教科書体 NK-R" panose="02020400000000000000" pitchFamily="18" charset="-128"/>
                <a:ea typeface="UD デジタル 教科書体 NK-R" panose="02020400000000000000" pitchFamily="18" charset="-128"/>
              </a:rPr>
              <a:t>です。適合する人は限られますが、外耳や中耳など音を伝えるところに原因のある伝音性難聴の場合に有用だといわれています。</a:t>
            </a:r>
            <a:endParaRPr lang="ja-JP" altLang="en-US" sz="1050" dirty="0">
              <a:latin typeface="UD デジタル 教科書体 NK-R" panose="02020400000000000000" pitchFamily="18" charset="-128"/>
              <a:ea typeface="UD デジタル 教科書体 NK-R" panose="02020400000000000000" pitchFamily="18" charset="-128"/>
            </a:endParaRPr>
          </a:p>
        </p:txBody>
      </p:sp>
      <p:pic>
        <p:nvPicPr>
          <p:cNvPr id="8" name="図 7">
            <a:extLst>
              <a:ext uri="{FF2B5EF4-FFF2-40B4-BE49-F238E27FC236}">
                <a16:creationId xmlns:a16="http://schemas.microsoft.com/office/drawing/2014/main" id="{4461062A-0F5D-4263-81AD-4B405604942A}"/>
              </a:ext>
            </a:extLst>
          </p:cNvPr>
          <p:cNvPicPr>
            <a:picLocks noChangeAspect="1"/>
          </p:cNvPicPr>
          <p:nvPr/>
        </p:nvPicPr>
        <p:blipFill>
          <a:blip r:embed="rId5"/>
          <a:stretch>
            <a:fillRect/>
          </a:stretch>
        </p:blipFill>
        <p:spPr>
          <a:xfrm>
            <a:off x="456223" y="7772669"/>
            <a:ext cx="902555" cy="794341"/>
          </a:xfrm>
          <a:prstGeom prst="rect">
            <a:avLst/>
          </a:prstGeom>
        </p:spPr>
      </p:pic>
      <p:pic>
        <p:nvPicPr>
          <p:cNvPr id="11" name="図 10">
            <a:extLst>
              <a:ext uri="{FF2B5EF4-FFF2-40B4-BE49-F238E27FC236}">
                <a16:creationId xmlns:a16="http://schemas.microsoft.com/office/drawing/2014/main" id="{1B2D0CC7-2BB7-468E-90B3-BC9BD597FAB2}"/>
              </a:ext>
            </a:extLst>
          </p:cNvPr>
          <p:cNvPicPr>
            <a:picLocks noChangeAspect="1"/>
          </p:cNvPicPr>
          <p:nvPr/>
        </p:nvPicPr>
        <p:blipFill>
          <a:blip r:embed="rId6"/>
          <a:stretch>
            <a:fillRect/>
          </a:stretch>
        </p:blipFill>
        <p:spPr>
          <a:xfrm>
            <a:off x="3813019" y="7850902"/>
            <a:ext cx="730040" cy="716108"/>
          </a:xfrm>
          <a:prstGeom prst="rect">
            <a:avLst/>
          </a:prstGeom>
        </p:spPr>
      </p:pic>
      <p:sp>
        <p:nvSpPr>
          <p:cNvPr id="39" name="テキスト ボックス 38">
            <a:extLst>
              <a:ext uri="{FF2B5EF4-FFF2-40B4-BE49-F238E27FC236}">
                <a16:creationId xmlns:a16="http://schemas.microsoft.com/office/drawing/2014/main" id="{C6687A11-6288-46DF-8EE0-0DF929D2B98C}"/>
              </a:ext>
            </a:extLst>
          </p:cNvPr>
          <p:cNvSpPr txBox="1"/>
          <p:nvPr/>
        </p:nvSpPr>
        <p:spPr>
          <a:xfrm>
            <a:off x="1295424" y="2833670"/>
            <a:ext cx="1861859" cy="1384995"/>
          </a:xfrm>
          <a:prstGeom prst="rect">
            <a:avLst/>
          </a:prstGeom>
          <a:noFill/>
        </p:spPr>
        <p:txBody>
          <a:bodyPr wrap="square">
            <a:spAutoFit/>
          </a:bodyPr>
          <a:lstStyle/>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一般的な補聴器で、本体を耳　　</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にかけて使用します。低い音から高い音までパワーを出すことができ、軽度難聴から重度難聴まで幅広く対応できるものです。</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近年おしゃれなデザインや色も多くあります。</a:t>
            </a:r>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0" name="テキスト ボックス 39">
            <a:extLst>
              <a:ext uri="{FF2B5EF4-FFF2-40B4-BE49-F238E27FC236}">
                <a16:creationId xmlns:a16="http://schemas.microsoft.com/office/drawing/2014/main" id="{E38E01B9-9115-4EA3-940F-22965B11C5E0}"/>
              </a:ext>
            </a:extLst>
          </p:cNvPr>
          <p:cNvSpPr txBox="1"/>
          <p:nvPr/>
        </p:nvSpPr>
        <p:spPr>
          <a:xfrm>
            <a:off x="599966" y="2477611"/>
            <a:ext cx="1327326" cy="261610"/>
          </a:xfrm>
          <a:prstGeom prst="rect">
            <a:avLst/>
          </a:prstGeom>
          <a:noFill/>
        </p:spPr>
        <p:txBody>
          <a:bodyPr wrap="square">
            <a:spAutoFit/>
          </a:bodyP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耳かけ型補聴器</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1" name="テキスト ボックス 40">
            <a:extLst>
              <a:ext uri="{FF2B5EF4-FFF2-40B4-BE49-F238E27FC236}">
                <a16:creationId xmlns:a16="http://schemas.microsoft.com/office/drawing/2014/main" id="{FEE9F96F-AA47-490B-837E-1B02FFD98F2A}"/>
              </a:ext>
            </a:extLst>
          </p:cNvPr>
          <p:cNvSpPr txBox="1"/>
          <p:nvPr/>
        </p:nvSpPr>
        <p:spPr>
          <a:xfrm>
            <a:off x="3567944" y="2490494"/>
            <a:ext cx="1258677" cy="261610"/>
          </a:xfrm>
          <a:prstGeom prst="rect">
            <a:avLst/>
          </a:prstGeom>
          <a:noFill/>
        </p:spPr>
        <p:txBody>
          <a:bodyPr wrap="square">
            <a:spAutoFit/>
          </a:bodyP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耳あな型補聴器</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2" name="テキスト ボックス 41">
            <a:extLst>
              <a:ext uri="{FF2B5EF4-FFF2-40B4-BE49-F238E27FC236}">
                <a16:creationId xmlns:a16="http://schemas.microsoft.com/office/drawing/2014/main" id="{DE091ED0-F498-44F6-B782-CD01303176BB}"/>
              </a:ext>
            </a:extLst>
          </p:cNvPr>
          <p:cNvSpPr txBox="1"/>
          <p:nvPr/>
        </p:nvSpPr>
        <p:spPr>
          <a:xfrm>
            <a:off x="3392115" y="2790870"/>
            <a:ext cx="2596714" cy="1223412"/>
          </a:xfrm>
          <a:prstGeom prst="rect">
            <a:avLst/>
          </a:prstGeom>
          <a:noFill/>
        </p:spPr>
        <p:txBody>
          <a:bodyPr wrap="square">
            <a:spAutoFit/>
          </a:bodyPr>
          <a:lstStyle/>
          <a:p>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耳</a:t>
            </a:r>
            <a:r>
              <a:rPr lang="ja-JP" altLang="en-US"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の穴に入れて使用する</a:t>
            </a:r>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タイプの補聴器</a:t>
            </a:r>
            <a:r>
              <a:rPr lang="ja-JP" altLang="en-US"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です。耳の型をとって作成するオーダーメイド補聴器です。軽度から中等度難聴の方が使用するもので、</a:t>
            </a:r>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メガネや</a:t>
            </a:r>
            <a:endParaRPr lang="en-US"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endParaRPr>
          </a:p>
          <a:p>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マスクを耳にかけても、</a:t>
            </a:r>
            <a:endParaRPr lang="en-US"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endParaRPr>
          </a:p>
          <a:p>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補聴器が邪魔にならな</a:t>
            </a:r>
            <a:endParaRPr lang="en-US"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endParaRPr>
          </a:p>
          <a:p>
            <a:r>
              <a:rPr lang="ja-JP"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いのが魅力です。</a:t>
            </a:r>
            <a:endParaRPr lang="ja-JP" altLang="ja-JP" sz="105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p:txBody>
      </p:sp>
      <p:grpSp>
        <p:nvGrpSpPr>
          <p:cNvPr id="51" name="グループ化 50">
            <a:extLst>
              <a:ext uri="{FF2B5EF4-FFF2-40B4-BE49-F238E27FC236}">
                <a16:creationId xmlns:a16="http://schemas.microsoft.com/office/drawing/2014/main" id="{6D1BD19B-DE1E-4757-BAF7-679E84C6F6EB}"/>
              </a:ext>
            </a:extLst>
          </p:cNvPr>
          <p:cNvGrpSpPr/>
          <p:nvPr/>
        </p:nvGrpSpPr>
        <p:grpSpPr>
          <a:xfrm>
            <a:off x="402340" y="4402236"/>
            <a:ext cx="5687440" cy="1327285"/>
            <a:chOff x="-64730" y="4167225"/>
            <a:chExt cx="5914687" cy="1570230"/>
          </a:xfrm>
        </p:grpSpPr>
        <p:sp>
          <p:nvSpPr>
            <p:cNvPr id="37" name="四角形: 角を丸くする 36">
              <a:extLst>
                <a:ext uri="{FF2B5EF4-FFF2-40B4-BE49-F238E27FC236}">
                  <a16:creationId xmlns:a16="http://schemas.microsoft.com/office/drawing/2014/main" id="{C859F512-AEB1-462E-A28A-78638B113F63}"/>
                </a:ext>
              </a:extLst>
            </p:cNvPr>
            <p:cNvSpPr/>
            <p:nvPr/>
          </p:nvSpPr>
          <p:spPr>
            <a:xfrm>
              <a:off x="-64730" y="4167225"/>
              <a:ext cx="5914687" cy="157023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en-US" altLang="ja-JP" sz="1050" kern="0" dirty="0">
                <a:solidFill>
                  <a:schemeClr val="tx1"/>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endParaRPr>
            </a:p>
            <a:p>
              <a:endParaRPr kumimoji="1" lang="en-US" altLang="ja-JP" sz="1050" dirty="0">
                <a:solidFill>
                  <a:schemeClr val="tx1"/>
                </a:solidFill>
                <a:latin typeface="UD デジタル 教科書体 NK-R" panose="02020400000000000000" pitchFamily="18" charset="-128"/>
                <a:ea typeface="UD デジタル 教科書体 NK-R" panose="02020400000000000000" pitchFamily="18" charset="-128"/>
              </a:endParaRPr>
            </a:p>
            <a:p>
              <a:endParaRPr kumimoji="1" lang="ja-JP" altLang="en-US" sz="1050" dirty="0">
                <a:latin typeface="UD デジタル 教科書体 NK-R" panose="02020400000000000000" pitchFamily="18" charset="-128"/>
                <a:ea typeface="UD デジタル 教科書体 NK-R" panose="02020400000000000000" pitchFamily="18" charset="-128"/>
              </a:endParaRPr>
            </a:p>
          </p:txBody>
        </p:sp>
        <p:sp>
          <p:nvSpPr>
            <p:cNvPr id="44" name="テキスト ボックス 43">
              <a:extLst>
                <a:ext uri="{FF2B5EF4-FFF2-40B4-BE49-F238E27FC236}">
                  <a16:creationId xmlns:a16="http://schemas.microsoft.com/office/drawing/2014/main" id="{3E3D0D8E-E73B-4151-BF35-927B39393285}"/>
                </a:ext>
              </a:extLst>
            </p:cNvPr>
            <p:cNvSpPr txBox="1"/>
            <p:nvPr/>
          </p:nvSpPr>
          <p:spPr>
            <a:xfrm>
              <a:off x="1952253" y="4285826"/>
              <a:ext cx="1604001" cy="309495"/>
            </a:xfrm>
            <a:prstGeom prst="rect">
              <a:avLst/>
            </a:prstGeom>
            <a:noFill/>
          </p:spPr>
          <p:txBody>
            <a:bodyPr wrap="square">
              <a:spAutoFit/>
            </a:bodyPr>
            <a:lstStyle/>
            <a:p>
              <a:r>
                <a:rPr kumimoji="1" lang="en-US" altLang="ja-JP" sz="1100" b="1" dirty="0">
                  <a:latin typeface="UD デジタル 教科書体 NK-R" panose="02020400000000000000" pitchFamily="18" charset="-128"/>
                  <a:ea typeface="UD デジタル 教科書体 NK-R" panose="02020400000000000000" pitchFamily="18" charset="-128"/>
                </a:rPr>
                <a:t>RIC</a:t>
              </a:r>
              <a:r>
                <a:rPr kumimoji="1" lang="ja-JP" altLang="en-US" sz="1100" b="1" dirty="0">
                  <a:latin typeface="UD デジタル 教科書体 NK-R" panose="02020400000000000000" pitchFamily="18" charset="-128"/>
                  <a:ea typeface="UD デジタル 教科書体 NK-R" panose="02020400000000000000" pitchFamily="18" charset="-128"/>
                </a:rPr>
                <a:t>（リック）型補聴器</a:t>
              </a:r>
              <a:endParaRPr kumimoji="1" lang="en-US" altLang="ja-JP" sz="1100" b="1" dirty="0">
                <a:latin typeface="UD デジタル 教科書体 NK-R" panose="02020400000000000000" pitchFamily="18" charset="-128"/>
                <a:ea typeface="UD デジタル 教科書体 NK-R" panose="02020400000000000000" pitchFamily="18" charset="-128"/>
              </a:endParaRPr>
            </a:p>
          </p:txBody>
        </p:sp>
        <p:pic>
          <p:nvPicPr>
            <p:cNvPr id="48" name="図 47">
              <a:extLst>
                <a:ext uri="{FF2B5EF4-FFF2-40B4-BE49-F238E27FC236}">
                  <a16:creationId xmlns:a16="http://schemas.microsoft.com/office/drawing/2014/main" id="{947C4DA8-6147-4B91-914C-AEF68793C06A}"/>
                </a:ext>
              </a:extLst>
            </p:cNvPr>
            <p:cNvPicPr>
              <a:picLocks noChangeAspect="1"/>
            </p:cNvPicPr>
            <p:nvPr/>
          </p:nvPicPr>
          <p:blipFill>
            <a:blip r:embed="rId7"/>
            <a:stretch>
              <a:fillRect/>
            </a:stretch>
          </p:blipFill>
          <p:spPr>
            <a:xfrm>
              <a:off x="4581551" y="4495945"/>
              <a:ext cx="1171739" cy="1000265"/>
            </a:xfrm>
            <a:prstGeom prst="rect">
              <a:avLst/>
            </a:prstGeom>
          </p:spPr>
        </p:pic>
        <p:sp>
          <p:nvSpPr>
            <p:cNvPr id="50" name="テキスト ボックス 49">
              <a:extLst>
                <a:ext uri="{FF2B5EF4-FFF2-40B4-BE49-F238E27FC236}">
                  <a16:creationId xmlns:a16="http://schemas.microsoft.com/office/drawing/2014/main" id="{5180DFD6-9581-4829-9FE6-F20727C6C63D}"/>
                </a:ext>
              </a:extLst>
            </p:cNvPr>
            <p:cNvSpPr txBox="1"/>
            <p:nvPr/>
          </p:nvSpPr>
          <p:spPr>
            <a:xfrm>
              <a:off x="41008" y="4655161"/>
              <a:ext cx="4667860" cy="900246"/>
            </a:xfrm>
            <a:prstGeom prst="rect">
              <a:avLst/>
            </a:prstGeom>
            <a:noFill/>
          </p:spPr>
          <p:txBody>
            <a:bodyPr wrap="square">
              <a:spAutoFit/>
            </a:bodyPr>
            <a:lstStyle/>
            <a:p>
              <a:r>
                <a:rPr lang="ja-JP" altLang="en-US"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rPr>
                <a:t>「音を出す部分」が補聴器本体の外に出ており小型の補聴器です。音が出るレシーバー部分を直接耳の中に入れて使用します。レシーバーは補聴器本体と細いワイヤーでつながっており、目立ちにくいものが多いです。</a:t>
              </a:r>
              <a:endParaRPr lang="en-US" altLang="ja-JP" sz="1050" kern="0" dirty="0">
                <a:solidFill>
                  <a:srgbClr val="333333"/>
                </a:solidFill>
                <a:latin typeface="UD デジタル 教科書体 NK-R" panose="02020400000000000000" pitchFamily="18" charset="-128"/>
                <a:ea typeface="UD デジタル 教科書体 NK-R" panose="02020400000000000000" pitchFamily="18" charset="-128"/>
                <a:cs typeface="ＭＳ Ｐゴシック" panose="020B0600070205080204" pitchFamily="50" charset="-128"/>
              </a:endParaRPr>
            </a:p>
            <a:p>
              <a:r>
                <a:rPr lang="ja-JP" altLang="en-US" sz="105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軽度から中等度難聴の方の中でも、低音はきこえており、高い音がききづらい方の聞こえを改善しやすいものです。</a:t>
              </a:r>
              <a:endParaRPr lang="ja-JP" altLang="ja-JP" sz="105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p:txBody>
        </p:sp>
      </p:grpSp>
      <p:sp>
        <p:nvSpPr>
          <p:cNvPr id="53" name="テキスト ボックス 52">
            <a:extLst>
              <a:ext uri="{FF2B5EF4-FFF2-40B4-BE49-F238E27FC236}">
                <a16:creationId xmlns:a16="http://schemas.microsoft.com/office/drawing/2014/main" id="{BD0B7A11-1CD3-4BB7-B79A-2F7E56990EC8}"/>
              </a:ext>
            </a:extLst>
          </p:cNvPr>
          <p:cNvSpPr txBox="1"/>
          <p:nvPr/>
        </p:nvSpPr>
        <p:spPr>
          <a:xfrm>
            <a:off x="508077" y="7158730"/>
            <a:ext cx="1441406" cy="369332"/>
          </a:xfrm>
          <a:prstGeom prst="rect">
            <a:avLst/>
          </a:prstGeom>
          <a:noFill/>
        </p:spPr>
        <p:txBody>
          <a:bodyPr wrap="square">
            <a:spAutoFit/>
          </a:bodyPr>
          <a:lstStyle/>
          <a:p>
            <a:r>
              <a:rPr kumimoji="1" lang="ja-JP" altLang="en-US" sz="1800" b="1" dirty="0">
                <a:solidFill>
                  <a:schemeClr val="tx1"/>
                </a:solidFill>
                <a:latin typeface="UD デジタル 教科書体 NK-R" panose="02020400000000000000" pitchFamily="18" charset="-128"/>
                <a:ea typeface="UD デジタル 教科書体 NK-R" panose="02020400000000000000" pitchFamily="18" charset="-128"/>
              </a:rPr>
              <a:t>　</a:t>
            </a:r>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軟骨伝導補聴器</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55" name="テキスト ボックス 54">
            <a:extLst>
              <a:ext uri="{FF2B5EF4-FFF2-40B4-BE49-F238E27FC236}">
                <a16:creationId xmlns:a16="http://schemas.microsoft.com/office/drawing/2014/main" id="{2081396B-73B0-4B59-8372-F9DE8FD332AF}"/>
              </a:ext>
            </a:extLst>
          </p:cNvPr>
          <p:cNvSpPr txBox="1"/>
          <p:nvPr/>
        </p:nvSpPr>
        <p:spPr>
          <a:xfrm>
            <a:off x="1417351" y="7573329"/>
            <a:ext cx="1890035" cy="1384995"/>
          </a:xfrm>
          <a:prstGeom prst="rect">
            <a:avLst/>
          </a:prstGeom>
          <a:noFill/>
        </p:spPr>
        <p:txBody>
          <a:bodyPr wrap="square">
            <a:spAutoFit/>
          </a:bodyPr>
          <a:lstStyle/>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耳の軟骨部に振動を与えて音を聞きます。装用時の圧迫感が少なく、従来の骨伝導補聴器と比べると体への負担が少ない補聴器です。外耳道閉鎖など気導補聴器で効果が得にくい方を中心に使用されているものです。</a:t>
            </a:r>
          </a:p>
        </p:txBody>
      </p:sp>
      <p:sp>
        <p:nvSpPr>
          <p:cNvPr id="57" name="テキスト ボックス 56">
            <a:extLst>
              <a:ext uri="{FF2B5EF4-FFF2-40B4-BE49-F238E27FC236}">
                <a16:creationId xmlns:a16="http://schemas.microsoft.com/office/drawing/2014/main" id="{39F04074-D593-4BB4-95E0-4AABD239FC92}"/>
              </a:ext>
            </a:extLst>
          </p:cNvPr>
          <p:cNvSpPr txBox="1"/>
          <p:nvPr/>
        </p:nvSpPr>
        <p:spPr>
          <a:xfrm>
            <a:off x="3884203" y="7230956"/>
            <a:ext cx="2068606" cy="261610"/>
          </a:xfrm>
          <a:prstGeom prst="rect">
            <a:avLst/>
          </a:prstGeom>
          <a:noFill/>
        </p:spPr>
        <p:txBody>
          <a:bodyPr wrap="square">
            <a:spAutoFit/>
          </a:bodyPr>
          <a:lstStyle/>
          <a:p>
            <a:r>
              <a:rPr kumimoji="1" lang="ja-JP" altLang="en-US" sz="1100" b="1" dirty="0">
                <a:solidFill>
                  <a:schemeClr val="tx1"/>
                </a:solidFill>
                <a:latin typeface="UD デジタル 教科書体 NK-R" panose="02020400000000000000" pitchFamily="18" charset="-128"/>
                <a:ea typeface="UD デジタル 教科書体 NK-R" panose="02020400000000000000" pitchFamily="18" charset="-128"/>
              </a:rPr>
              <a:t>骨伝導補聴器　カチューシャ型</a:t>
            </a:r>
            <a:endParaRPr kumimoji="1" lang="en-US" altLang="ja-JP" sz="1100" b="1"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59" name="テキスト ボックス 58">
            <a:extLst>
              <a:ext uri="{FF2B5EF4-FFF2-40B4-BE49-F238E27FC236}">
                <a16:creationId xmlns:a16="http://schemas.microsoft.com/office/drawing/2014/main" id="{105E3726-AFCC-450C-8EC3-C3F40887EE96}"/>
              </a:ext>
            </a:extLst>
          </p:cNvPr>
          <p:cNvSpPr txBox="1"/>
          <p:nvPr/>
        </p:nvSpPr>
        <p:spPr>
          <a:xfrm>
            <a:off x="4622720" y="7743088"/>
            <a:ext cx="1366108" cy="1223412"/>
          </a:xfrm>
          <a:prstGeom prst="rect">
            <a:avLst/>
          </a:prstGeom>
          <a:noFill/>
        </p:spPr>
        <p:txBody>
          <a:bodyPr wrap="square">
            <a:spAutoFit/>
          </a:bodyPr>
          <a:lstStyle/>
          <a:p>
            <a:r>
              <a:rPr kumimoji="1" lang="ja-JP" altLang="en-US" sz="1050" dirty="0">
                <a:solidFill>
                  <a:schemeClr val="tx1"/>
                </a:solidFill>
                <a:latin typeface="UD デジタル 教科書体 NK-R" panose="02020400000000000000" pitchFamily="18" charset="-128"/>
                <a:ea typeface="UD デジタル 教科書体 NK-R" panose="02020400000000000000" pitchFamily="18" charset="-128"/>
              </a:rPr>
              <a:t>小児の伝音性難聴者が使うことが多いタイプです。カチューシャに振動子が付いており、たくさん動き回っても外れにくいという特徴があります。</a:t>
            </a:r>
            <a:endParaRPr kumimoji="1" lang="ja-JP" altLang="en-US" sz="1050" dirty="0">
              <a:latin typeface="UD デジタル 教科書体 NK-R" panose="02020400000000000000" pitchFamily="18" charset="-128"/>
              <a:ea typeface="UD デジタル 教科書体 NK-R" panose="02020400000000000000" pitchFamily="18" charset="-128"/>
            </a:endParaRPr>
          </a:p>
        </p:txBody>
      </p:sp>
      <p:sp>
        <p:nvSpPr>
          <p:cNvPr id="60" name="正方形/長方形 59">
            <a:extLst>
              <a:ext uri="{FF2B5EF4-FFF2-40B4-BE49-F238E27FC236}">
                <a16:creationId xmlns:a16="http://schemas.microsoft.com/office/drawing/2014/main" id="{22133D54-71E3-4EBE-BEBA-A28E2E86E38E}"/>
              </a:ext>
            </a:extLst>
          </p:cNvPr>
          <p:cNvSpPr/>
          <p:nvPr/>
        </p:nvSpPr>
        <p:spPr>
          <a:xfrm>
            <a:off x="198304" y="378358"/>
            <a:ext cx="6389783" cy="9228349"/>
          </a:xfrm>
          <a:prstGeom prst="rect">
            <a:avLst/>
          </a:prstGeom>
          <a:noFill/>
          <a:ln>
            <a:solidFill>
              <a:srgbClr val="173C5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881708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3338</TotalTime>
  <Words>1121</Words>
  <Application>Microsoft Office PowerPoint</Application>
  <PresentationFormat>A4 210 x 297 mm</PresentationFormat>
  <Paragraphs>87</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AR丸ゴシック体M</vt:lpstr>
      <vt:lpstr>UD デジタル 教科書体 NK-R</vt:lpstr>
      <vt:lpstr>Arial</vt:lpstr>
      <vt:lpstr>Calibri</vt:lpstr>
      <vt:lpstr>Calibri Light</vt:lpstr>
      <vt:lpstr>Century</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Narakyoiku</dc:creator>
  <cp:lastModifiedBy>山本　明子</cp:lastModifiedBy>
  <cp:revision>262</cp:revision>
  <cp:lastPrinted>2025-06-23T08:36:13Z</cp:lastPrinted>
  <dcterms:created xsi:type="dcterms:W3CDTF">2020-06-03T09:44:54Z</dcterms:created>
  <dcterms:modified xsi:type="dcterms:W3CDTF">2025-06-27T06:57:52Z</dcterms:modified>
</cp:coreProperties>
</file>