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443" autoAdjust="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171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818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074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930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047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55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32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02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788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23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81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037F2-4029-48F1-AF54-49F4B989BF1D}" type="datetimeFigureOut">
              <a:rPr kumimoji="1" lang="ja-JP" altLang="en-US" smtClean="0"/>
              <a:t>2021/11/2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AA26A-BA7D-496C-9A6C-0BC9B1772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315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4037" y="-19795"/>
            <a:ext cx="4774032" cy="146876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68" y="4962789"/>
            <a:ext cx="9159167" cy="1963735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-1" y="4278046"/>
            <a:ext cx="9144000" cy="994135"/>
          </a:xfrm>
          <a:prstGeom prst="rect">
            <a:avLst/>
          </a:prstGeom>
          <a:pattFill prst="lgGrid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6418" y="1414888"/>
            <a:ext cx="33051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i="0" dirty="0" smtClean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第</a:t>
            </a:r>
            <a:r>
              <a:rPr lang="en-US" altLang="ja-JP" sz="1200" b="1" i="0" dirty="0" smtClean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75</a:t>
            </a:r>
            <a:r>
              <a:rPr lang="ja-JP" altLang="en-US" sz="1200" b="1" i="0" dirty="0" smtClean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回読書週間</a:t>
            </a:r>
            <a:endParaRPr lang="en-US" altLang="ja-JP" sz="1200" b="1" i="0" dirty="0" smtClean="0">
              <a:solidFill>
                <a:srgbClr val="000000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i="0" dirty="0" smtClean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　標語「最後の頁を閉じた　違う私がいた」</a:t>
            </a:r>
            <a:endParaRPr lang="ja-JP" altLang="en-US" sz="1200" b="1" i="0" dirty="0">
              <a:solidFill>
                <a:srgbClr val="000000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026" name="Picture 2" descr="http://www.dokusyo.or.jp/jigyo/dokusyo/sozai/21poster8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8262" y="1467978"/>
            <a:ext cx="824117" cy="116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104279" y="158450"/>
            <a:ext cx="3109184" cy="64633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b">
            <a:spAutoFit/>
          </a:bodyPr>
          <a:lstStyle/>
          <a:p>
            <a:pPr algn="ctr">
              <a:defRPr/>
            </a:pPr>
            <a:r>
              <a:rPr lang="ja-JP" altLang="en-U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図書館だより</a:t>
            </a:r>
            <a:endParaRPr lang="en-US" altLang="ja-JP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7870" y="299096"/>
            <a:ext cx="155338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2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２０２１／秋号</a:t>
            </a:r>
            <a:endParaRPr lang="ja-JP" altLang="en-US" sz="1200" b="1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6721" y="2661741"/>
            <a:ext cx="4404748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ja-JP" altLang="en-US" sz="1050" dirty="0" smtClean="0">
                <a:latin typeface="+mn-ea"/>
              </a:rPr>
              <a:t>　　　　　　　☆☆　あらすじ　☆☆</a:t>
            </a:r>
            <a:endParaRPr lang="en-US" altLang="ja-JP" sz="1050" dirty="0" smtClean="0">
              <a:latin typeface="+mn-ea"/>
            </a:endParaRPr>
          </a:p>
          <a:p>
            <a:pPr lvl="0"/>
            <a:r>
              <a:rPr lang="ja-JP" altLang="en-US" sz="1050" dirty="0" smtClean="0">
                <a:latin typeface="+mn-ea"/>
              </a:rPr>
              <a:t>　平凡</a:t>
            </a:r>
            <a:r>
              <a:rPr lang="ja-JP" altLang="en-US" sz="1050" dirty="0">
                <a:latin typeface="+mn-ea"/>
              </a:rPr>
              <a:t>なサラリーマン、深瀬は近所の本格的なコーヒーハウスに通い、自らもコーヒーを入れることが趣味。コーヒーが縁で美穂子とも付き合うようになるが、その</a:t>
            </a:r>
            <a:r>
              <a:rPr lang="ja-JP" altLang="en-US" sz="1050" dirty="0" smtClean="0">
                <a:latin typeface="+mn-ea"/>
              </a:rPr>
              <a:t>美穂子に</a:t>
            </a:r>
            <a:r>
              <a:rPr lang="ja-JP" altLang="en-US" sz="1050" dirty="0">
                <a:latin typeface="+mn-ea"/>
              </a:rPr>
              <a:t>「深瀬和久は人殺しだ」と書かれた告発文が届く。</a:t>
            </a:r>
          </a:p>
          <a:p>
            <a:pPr lvl="0"/>
            <a:r>
              <a:rPr lang="ja-JP" altLang="en-US" sz="1050" dirty="0" smtClean="0">
                <a:latin typeface="+mn-ea"/>
              </a:rPr>
              <a:t>　深瀬と同級生</a:t>
            </a:r>
            <a:r>
              <a:rPr lang="ja-JP" altLang="en-US" sz="1050" dirty="0">
                <a:latin typeface="+mn-ea"/>
              </a:rPr>
              <a:t>たち</a:t>
            </a:r>
            <a:r>
              <a:rPr lang="ja-JP" altLang="en-US" sz="1050" dirty="0" smtClean="0">
                <a:latin typeface="+mn-ea"/>
              </a:rPr>
              <a:t>は、大学</a:t>
            </a:r>
            <a:r>
              <a:rPr lang="ja-JP" altLang="en-US" sz="1050" dirty="0">
                <a:latin typeface="+mn-ea"/>
              </a:rPr>
              <a:t>時代にある事件に関わっていたのだ</a:t>
            </a:r>
            <a:r>
              <a:rPr lang="ja-JP" altLang="en-US" sz="1050" dirty="0" smtClean="0">
                <a:latin typeface="+mn-ea"/>
              </a:rPr>
              <a:t>。そして</a:t>
            </a:r>
            <a:r>
              <a:rPr lang="ja-JP" altLang="en-US" sz="1050" dirty="0">
                <a:latin typeface="+mn-ea"/>
              </a:rPr>
              <a:t>同級生たちにも</a:t>
            </a:r>
            <a:r>
              <a:rPr lang="ja-JP" altLang="en-US" sz="1050" dirty="0" smtClean="0">
                <a:latin typeface="+mn-ea"/>
              </a:rPr>
              <a:t>同様の告発</a:t>
            </a:r>
            <a:r>
              <a:rPr lang="ja-JP" altLang="en-US" sz="1050" dirty="0">
                <a:latin typeface="+mn-ea"/>
              </a:rPr>
              <a:t>文が届けられる。</a:t>
            </a:r>
          </a:p>
          <a:p>
            <a:pPr lvl="0"/>
            <a:r>
              <a:rPr lang="ja-JP" altLang="en-US" sz="1050" dirty="0" smtClean="0">
                <a:latin typeface="+mn-ea"/>
              </a:rPr>
              <a:t>　いったい</a:t>
            </a:r>
            <a:r>
              <a:rPr lang="ja-JP" altLang="en-US" sz="1050" dirty="0">
                <a:latin typeface="+mn-ea"/>
              </a:rPr>
              <a:t>彼らは何をしたのか？そして本当の真相と</a:t>
            </a:r>
            <a:r>
              <a:rPr lang="ja-JP" altLang="en-US" sz="1050" dirty="0" smtClean="0">
                <a:latin typeface="+mn-ea"/>
              </a:rPr>
              <a:t>は</a:t>
            </a:r>
            <a:r>
              <a:rPr lang="en-US" altLang="ja-JP" sz="1050" dirty="0" smtClean="0">
                <a:latin typeface="+mn-ea"/>
              </a:rPr>
              <a:t>……</a:t>
            </a:r>
          </a:p>
          <a:p>
            <a:endParaRPr lang="ja-JP" altLang="en-US" sz="1050" dirty="0">
              <a:latin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6418" y="854477"/>
            <a:ext cx="6370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読書の秋！本を読もう♪</a:t>
            </a:r>
            <a:endParaRPr kumimoji="1" lang="en-US" altLang="ja-JP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ja-JP" altLang="en-US" sz="1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　</a:t>
            </a:r>
            <a:r>
              <a:rPr lang="ja-JP" altLang="en-US" sz="1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　　　</a:t>
            </a:r>
            <a:r>
              <a:rPr kumimoji="1" lang="ja-JP" altLang="en-US" sz="1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～秋の夜長に本格ミステリーはいかが？～</a:t>
            </a:r>
            <a:endParaRPr kumimoji="1" lang="ja-JP" altLang="en-US" sz="1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1801255"/>
            <a:ext cx="356513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 smtClean="0"/>
              <a:t>　じっくりと読み進めて味わい、名残おしく最後のページを閉じる</a:t>
            </a:r>
            <a:r>
              <a:rPr lang="en-US" altLang="ja-JP" sz="1050" dirty="0" smtClean="0"/>
              <a:t>――</a:t>
            </a:r>
            <a:r>
              <a:rPr lang="ja-JP" altLang="en-US" sz="1050" dirty="0" smtClean="0"/>
              <a:t>という小説もありますが、今回紹介したいのは、最後の</a:t>
            </a:r>
            <a:r>
              <a:rPr lang="en-US" altLang="ja-JP" sz="1050" dirty="0" smtClean="0"/>
              <a:t>1</a:t>
            </a:r>
            <a:r>
              <a:rPr lang="ja-JP" altLang="en-US" sz="1050" dirty="0" smtClean="0"/>
              <a:t>ページでびっくり。今までの話がひっくり返ってしまうという小説、湊かなえさんの</a:t>
            </a:r>
            <a:r>
              <a:rPr lang="en-US" altLang="ja-JP" sz="1050" dirty="0" smtClean="0"/>
              <a:t>『</a:t>
            </a:r>
            <a:r>
              <a:rPr lang="ja-JP" altLang="en-US" sz="1050" dirty="0" smtClean="0"/>
              <a:t>リバース</a:t>
            </a:r>
            <a:r>
              <a:rPr lang="en-US" altLang="ja-JP" sz="1050" dirty="0" smtClean="0"/>
              <a:t>』</a:t>
            </a:r>
            <a:r>
              <a:rPr lang="ja-JP" altLang="en-US" sz="1050" dirty="0" smtClean="0"/>
              <a:t>です。</a:t>
            </a:r>
            <a:endParaRPr lang="en-US" altLang="ja-JP" sz="1050" dirty="0" smtClean="0"/>
          </a:p>
        </p:txBody>
      </p:sp>
      <p:sp>
        <p:nvSpPr>
          <p:cNvPr id="10" name="正方形/長方形 9"/>
          <p:cNvSpPr/>
          <p:nvPr/>
        </p:nvSpPr>
        <p:spPr>
          <a:xfrm>
            <a:off x="6807657" y="1572209"/>
            <a:ext cx="1635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i="0" dirty="0" smtClean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オススメミステリー</a:t>
            </a:r>
            <a:endParaRPr lang="ja-JP" altLang="en-US" sz="1200" b="1" i="0" dirty="0">
              <a:solidFill>
                <a:srgbClr val="000000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6389" y="3973182"/>
            <a:ext cx="35986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 smtClean="0">
                <a:ea typeface="HGPｺﾞｼｯｸM" panose="020B0600000000000000" pitchFamily="50" charset="-128"/>
              </a:rPr>
              <a:t>思わず「えっ！」と声が出そうなラストをお楽しみに！</a:t>
            </a:r>
            <a:endParaRPr kumimoji="1" lang="ja-JP" altLang="en-US" sz="1050" dirty="0">
              <a:ea typeface="HGPｺﾞｼｯｸM" panose="020B06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520099" y="1530360"/>
            <a:ext cx="213753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b="1" dirty="0" smtClean="0">
                <a:solidFill>
                  <a:srgbClr val="000000"/>
                </a:solidFill>
                <a:latin typeface="游ゴシック" panose="020B0400000000000000" pitchFamily="50" charset="-128"/>
              </a:rPr>
              <a:t>他にも！最後にひっくり返る！</a:t>
            </a:r>
            <a:endParaRPr lang="en-US" altLang="ja-JP" sz="1050" b="1" dirty="0" smtClean="0">
              <a:solidFill>
                <a:srgbClr val="000000"/>
              </a:solidFill>
              <a:latin typeface="游ゴシック" panose="020B0400000000000000" pitchFamily="50" charset="-128"/>
            </a:endParaRPr>
          </a:p>
        </p:txBody>
      </p:sp>
      <p:sp>
        <p:nvSpPr>
          <p:cNvPr id="22" name="波線 21"/>
          <p:cNvSpPr/>
          <p:nvPr/>
        </p:nvSpPr>
        <p:spPr>
          <a:xfrm>
            <a:off x="4509096" y="1486744"/>
            <a:ext cx="4484892" cy="350593"/>
          </a:xfrm>
          <a:prstGeom prst="wav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384036" y="1883434"/>
            <a:ext cx="24096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b="1" dirty="0" smtClean="0">
                <a:solidFill>
                  <a:srgbClr val="00B050"/>
                </a:solidFill>
              </a:rPr>
              <a:t>『</a:t>
            </a:r>
            <a:r>
              <a:rPr kumimoji="1" lang="ja-JP" altLang="en-US" sz="1050" b="1" dirty="0" smtClean="0">
                <a:solidFill>
                  <a:srgbClr val="00B050"/>
                </a:solidFill>
              </a:rPr>
              <a:t>さよならドビュッシー</a:t>
            </a:r>
            <a:r>
              <a:rPr kumimoji="1" lang="en-US" altLang="ja-JP" sz="1050" b="1" dirty="0" smtClean="0">
                <a:solidFill>
                  <a:srgbClr val="00B050"/>
                </a:solidFill>
              </a:rPr>
              <a:t>』</a:t>
            </a:r>
            <a:r>
              <a:rPr kumimoji="1" lang="ja-JP" altLang="en-US" sz="1050" b="1" dirty="0" smtClean="0">
                <a:solidFill>
                  <a:srgbClr val="00B050"/>
                </a:solidFill>
              </a:rPr>
              <a:t>中山七里</a:t>
            </a:r>
            <a:endParaRPr kumimoji="1" lang="en-US" altLang="ja-JP" sz="1050" b="1" dirty="0" smtClean="0">
              <a:solidFill>
                <a:srgbClr val="00B050"/>
              </a:solidFill>
            </a:endParaRPr>
          </a:p>
          <a:p>
            <a:r>
              <a:rPr kumimoji="1" lang="ja-JP" altLang="en-US" sz="1050" dirty="0" smtClean="0"/>
              <a:t>音楽ミステリー。怪しくなさそうな人が犯人だ！と思って読み進めても、その上をいくラスト！</a:t>
            </a:r>
            <a:endParaRPr kumimoji="1" lang="ja-JP" altLang="en-US" sz="105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393078" y="2731470"/>
            <a:ext cx="236008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b="1" dirty="0" smtClean="0">
                <a:solidFill>
                  <a:srgbClr val="00B050"/>
                </a:solidFill>
              </a:rPr>
              <a:t>『medium</a:t>
            </a:r>
            <a:r>
              <a:rPr lang="ja-JP" altLang="en-US" sz="1050" b="1" dirty="0" smtClean="0">
                <a:solidFill>
                  <a:srgbClr val="00B050"/>
                </a:solidFill>
              </a:rPr>
              <a:t>メディアム</a:t>
            </a:r>
            <a:r>
              <a:rPr lang="en-US" altLang="ja-JP" sz="1050" b="1" dirty="0" smtClean="0">
                <a:solidFill>
                  <a:srgbClr val="00B050"/>
                </a:solidFill>
              </a:rPr>
              <a:t>』</a:t>
            </a:r>
            <a:r>
              <a:rPr lang="ja-JP" altLang="en-US" sz="1050" b="1" dirty="0" smtClean="0">
                <a:solidFill>
                  <a:srgbClr val="00B050"/>
                </a:solidFill>
              </a:rPr>
              <a:t>相沢沙呼</a:t>
            </a:r>
            <a:r>
              <a:rPr lang="ja-JP" altLang="en-US" sz="1050" dirty="0" smtClean="0">
                <a:solidFill>
                  <a:srgbClr val="000000"/>
                </a:solidFill>
                <a:latin typeface="Arial" panose="020B0604020202020204" pitchFamily="34" charset="0"/>
              </a:rPr>
              <a:t>「</a:t>
            </a:r>
            <a:r>
              <a:rPr lang="ja-JP" alt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特殊設定ミステリー」と呼ばれる設定のおもしろさと、ラストに</a:t>
            </a:r>
            <a:r>
              <a:rPr lang="ja-JP" altLang="en-US" sz="1050" dirty="0" smtClean="0">
                <a:solidFill>
                  <a:srgbClr val="000000"/>
                </a:solidFill>
                <a:latin typeface="Arial" panose="020B0604020202020204" pitchFamily="34" charset="0"/>
              </a:rPr>
              <a:t>待ち受けるどん</a:t>
            </a:r>
            <a:r>
              <a:rPr lang="ja-JP" alt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でん</a:t>
            </a:r>
            <a:r>
              <a:rPr lang="ja-JP" altLang="en-US" sz="1050" dirty="0" smtClean="0">
                <a:solidFill>
                  <a:srgbClr val="000000"/>
                </a:solidFill>
                <a:latin typeface="Arial" panose="020B0604020202020204" pitchFamily="34" charset="0"/>
              </a:rPr>
              <a:t>返し！</a:t>
            </a:r>
            <a:r>
              <a:rPr kumimoji="1" lang="ja-JP" altLang="en-US" sz="1050" dirty="0" smtClean="0"/>
              <a:t>はまった人は続編もあります♪</a:t>
            </a:r>
            <a:endParaRPr kumimoji="1" lang="ja-JP" altLang="en-US" sz="1050" dirty="0"/>
          </a:p>
        </p:txBody>
      </p:sp>
      <p:sp>
        <p:nvSpPr>
          <p:cNvPr id="26" name="正方形/長方形 25"/>
          <p:cNvSpPr/>
          <p:nvPr/>
        </p:nvSpPr>
        <p:spPr>
          <a:xfrm>
            <a:off x="6657637" y="2919173"/>
            <a:ext cx="2435376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b="1" dirty="0" smtClean="0">
                <a:solidFill>
                  <a:srgbClr val="00B050"/>
                </a:solidFill>
              </a:rPr>
              <a:t>『</a:t>
            </a:r>
            <a:r>
              <a:rPr lang="ja-JP" altLang="en-US" sz="1050" b="1" dirty="0" smtClean="0">
                <a:solidFill>
                  <a:srgbClr val="00B050"/>
                </a:solidFill>
              </a:rPr>
              <a:t>すべてが</a:t>
            </a:r>
            <a:r>
              <a:rPr lang="en-US" altLang="ja-JP" sz="1050" b="1" dirty="0" smtClean="0">
                <a:solidFill>
                  <a:srgbClr val="00B050"/>
                </a:solidFill>
              </a:rPr>
              <a:t>F</a:t>
            </a:r>
            <a:r>
              <a:rPr lang="ja-JP" altLang="en-US" sz="1050" b="1" dirty="0" smtClean="0">
                <a:solidFill>
                  <a:srgbClr val="00B050"/>
                </a:solidFill>
              </a:rPr>
              <a:t>になる</a:t>
            </a:r>
            <a:r>
              <a:rPr lang="en-US" altLang="ja-JP" sz="1050" b="1" dirty="0" smtClean="0">
                <a:solidFill>
                  <a:srgbClr val="00B050"/>
                </a:solidFill>
              </a:rPr>
              <a:t>』</a:t>
            </a:r>
            <a:r>
              <a:rPr lang="ja-JP" altLang="en-US" sz="1050" b="1" dirty="0" smtClean="0">
                <a:solidFill>
                  <a:srgbClr val="00B050"/>
                </a:solidFill>
              </a:rPr>
              <a:t>森博嗣</a:t>
            </a:r>
            <a:endParaRPr lang="en-US" altLang="ja-JP" sz="1050" b="1" dirty="0" smtClean="0">
              <a:solidFill>
                <a:srgbClr val="00B050"/>
              </a:solidFill>
            </a:endParaRPr>
          </a:p>
          <a:p>
            <a:r>
              <a:rPr lang="ja-JP" altLang="en-US" sz="1050" dirty="0" smtClean="0">
                <a:solidFill>
                  <a:srgbClr val="000000"/>
                </a:solidFill>
                <a:latin typeface="Helvetica Neue"/>
              </a:rPr>
              <a:t>ドラマやアニメで話題になりました。プログラミング</a:t>
            </a:r>
            <a:r>
              <a:rPr lang="ja-JP" altLang="en-US" sz="1050" dirty="0">
                <a:solidFill>
                  <a:srgbClr val="000000"/>
                </a:solidFill>
                <a:latin typeface="Helvetica Neue"/>
              </a:rPr>
              <a:t>の概念を殺人計画に組み込むという設定であっと言わせた理系</a:t>
            </a:r>
            <a:r>
              <a:rPr lang="ja-JP" altLang="en-US" sz="1050" dirty="0" smtClean="0">
                <a:solidFill>
                  <a:srgbClr val="000000"/>
                </a:solidFill>
                <a:latin typeface="Helvetica Neue"/>
              </a:rPr>
              <a:t>ミステリー。　</a:t>
            </a:r>
            <a:endParaRPr lang="ja-JP" altLang="en-US" sz="1050" dirty="0"/>
          </a:p>
        </p:txBody>
      </p:sp>
      <p:sp>
        <p:nvSpPr>
          <p:cNvPr id="28" name="正方形/長方形 27"/>
          <p:cNvSpPr/>
          <p:nvPr/>
        </p:nvSpPr>
        <p:spPr>
          <a:xfrm>
            <a:off x="6672880" y="1846018"/>
            <a:ext cx="242834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b="1" dirty="0" smtClean="0">
                <a:solidFill>
                  <a:srgbClr val="00B050"/>
                </a:solidFill>
              </a:rPr>
              <a:t>『</a:t>
            </a:r>
            <a:r>
              <a:rPr lang="ja-JP" altLang="en-US" sz="1050" b="1" dirty="0" smtClean="0">
                <a:solidFill>
                  <a:srgbClr val="00B050"/>
                </a:solidFill>
              </a:rPr>
              <a:t>悪いものが、来ませんように</a:t>
            </a:r>
            <a:r>
              <a:rPr lang="en-US" altLang="ja-JP" sz="1050" b="1" dirty="0" smtClean="0">
                <a:solidFill>
                  <a:srgbClr val="00B050"/>
                </a:solidFill>
              </a:rPr>
              <a:t>』</a:t>
            </a:r>
          </a:p>
          <a:p>
            <a:r>
              <a:rPr lang="ja-JP" altLang="en-US" sz="1050" b="1" dirty="0">
                <a:solidFill>
                  <a:srgbClr val="00B050"/>
                </a:solidFill>
              </a:rPr>
              <a:t>　</a:t>
            </a:r>
            <a:r>
              <a:rPr lang="ja-JP" altLang="en-US" sz="1050" b="1" dirty="0" smtClean="0">
                <a:solidFill>
                  <a:srgbClr val="00B050"/>
                </a:solidFill>
              </a:rPr>
              <a:t>　　　　　　　　　　　芦沢央</a:t>
            </a:r>
            <a:endParaRPr lang="en-US" altLang="ja-JP" sz="1050" b="1" dirty="0" smtClean="0">
              <a:solidFill>
                <a:srgbClr val="00B050"/>
              </a:solidFill>
            </a:endParaRPr>
          </a:p>
          <a:p>
            <a:r>
              <a:rPr lang="ja-JP" altLang="en-US" sz="1050" dirty="0" smtClean="0">
                <a:solidFill>
                  <a:srgbClr val="333333"/>
                </a:solidFill>
              </a:rPr>
              <a:t>違和感を感じる共依存の</a:t>
            </a:r>
            <a:r>
              <a:rPr lang="en-US" altLang="ja-JP" sz="1050" dirty="0" smtClean="0">
                <a:solidFill>
                  <a:srgbClr val="333333"/>
                </a:solidFill>
              </a:rPr>
              <a:t>2</a:t>
            </a:r>
            <a:r>
              <a:rPr lang="ja-JP" altLang="en-US" sz="1050" dirty="0" smtClean="0">
                <a:solidFill>
                  <a:srgbClr val="333333"/>
                </a:solidFill>
              </a:rPr>
              <a:t>人の女性</a:t>
            </a:r>
            <a:r>
              <a:rPr lang="en-US" altLang="ja-JP" sz="1050" dirty="0" smtClean="0">
                <a:solidFill>
                  <a:srgbClr val="333333"/>
                </a:solidFill>
              </a:rPr>
              <a:t>…</a:t>
            </a:r>
          </a:p>
          <a:p>
            <a:r>
              <a:rPr lang="ja-JP" altLang="en-US" sz="1050" dirty="0" smtClean="0">
                <a:solidFill>
                  <a:srgbClr val="333333"/>
                </a:solidFill>
              </a:rPr>
              <a:t>「</a:t>
            </a:r>
            <a:r>
              <a:rPr lang="ja-JP" altLang="en-US" sz="1050" dirty="0">
                <a:solidFill>
                  <a:srgbClr val="333333"/>
                </a:solidFill>
              </a:rPr>
              <a:t>絶対もう一度読み返したくなる</a:t>
            </a:r>
            <a:r>
              <a:rPr lang="en-US" altLang="ja-JP" sz="1050" dirty="0">
                <a:solidFill>
                  <a:srgbClr val="333333"/>
                </a:solidFill>
              </a:rPr>
              <a:t>!</a:t>
            </a:r>
            <a:r>
              <a:rPr lang="ja-JP" altLang="en-US" sz="1050" dirty="0">
                <a:solidFill>
                  <a:srgbClr val="333333"/>
                </a:solidFill>
              </a:rPr>
              <a:t>」「震えるような読後感</a:t>
            </a:r>
            <a:r>
              <a:rPr lang="en-US" altLang="ja-JP" sz="1050" dirty="0">
                <a:solidFill>
                  <a:srgbClr val="333333"/>
                </a:solidFill>
              </a:rPr>
              <a:t>!</a:t>
            </a:r>
            <a:r>
              <a:rPr lang="ja-JP" altLang="en-US" sz="1050" dirty="0">
                <a:solidFill>
                  <a:srgbClr val="333333"/>
                </a:solidFill>
              </a:rPr>
              <a:t>」と絶賛</a:t>
            </a:r>
            <a:r>
              <a:rPr lang="ja-JP" altLang="en-US" sz="1050" dirty="0" smtClean="0">
                <a:solidFill>
                  <a:srgbClr val="333333"/>
                </a:solidFill>
              </a:rPr>
              <a:t>された心理サスペンス。</a:t>
            </a:r>
            <a:endParaRPr lang="ja-JP" altLang="en-US" sz="1050" dirty="0"/>
          </a:p>
        </p:txBody>
      </p:sp>
      <p:sp>
        <p:nvSpPr>
          <p:cNvPr id="29" name="正方形/長方形 28"/>
          <p:cNvSpPr/>
          <p:nvPr/>
        </p:nvSpPr>
        <p:spPr>
          <a:xfrm>
            <a:off x="4398281" y="3710954"/>
            <a:ext cx="481875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b="1" dirty="0" smtClean="0">
                <a:solidFill>
                  <a:srgbClr val="00B050"/>
                </a:solidFill>
              </a:rPr>
              <a:t>『</a:t>
            </a:r>
            <a:r>
              <a:rPr lang="ja-JP" altLang="en-US" sz="1050" b="1" dirty="0" smtClean="0">
                <a:solidFill>
                  <a:srgbClr val="00B050"/>
                </a:solidFill>
              </a:rPr>
              <a:t>硝子の塔の殺人</a:t>
            </a:r>
            <a:r>
              <a:rPr lang="en-US" altLang="ja-JP" sz="1050" b="1" dirty="0" smtClean="0">
                <a:solidFill>
                  <a:srgbClr val="00B050"/>
                </a:solidFill>
              </a:rPr>
              <a:t>』</a:t>
            </a:r>
            <a:r>
              <a:rPr lang="ja-JP" altLang="en-US" sz="1050" b="1" dirty="0" smtClean="0">
                <a:solidFill>
                  <a:srgbClr val="00B050"/>
                </a:solidFill>
              </a:rPr>
              <a:t>知念実希人</a:t>
            </a:r>
            <a:endParaRPr lang="en-US" altLang="ja-JP" sz="1050" b="1" dirty="0" smtClean="0">
              <a:solidFill>
                <a:srgbClr val="00B050"/>
              </a:solidFill>
            </a:endParaRPr>
          </a:p>
          <a:p>
            <a:r>
              <a:rPr lang="ja-JP" altLang="en-US" sz="1050" dirty="0" smtClean="0">
                <a:solidFill>
                  <a:srgbClr val="333333"/>
                </a:solidFill>
              </a:rPr>
              <a:t>クローズドサークル（閉鎖環境）ミステリー。どん</a:t>
            </a:r>
            <a:r>
              <a:rPr lang="ja-JP" altLang="en-US" sz="1050" dirty="0">
                <a:solidFill>
                  <a:srgbClr val="333333"/>
                </a:solidFill>
              </a:rPr>
              <a:t>でん返しにつぐどんでん返し</a:t>
            </a:r>
            <a:r>
              <a:rPr lang="ja-JP" altLang="en-US" sz="1050" dirty="0" smtClean="0">
                <a:solidFill>
                  <a:srgbClr val="333333"/>
                </a:solidFill>
              </a:rPr>
              <a:t>で</a:t>
            </a:r>
            <a:r>
              <a:rPr lang="ja-JP" altLang="en-US" sz="1050" dirty="0">
                <a:solidFill>
                  <a:srgbClr val="333333"/>
                </a:solidFill>
              </a:rPr>
              <a:t>、</a:t>
            </a:r>
            <a:r>
              <a:rPr lang="en-US" altLang="ja-JP" sz="1050" dirty="0" smtClean="0">
                <a:solidFill>
                  <a:srgbClr val="333333"/>
                </a:solidFill>
              </a:rPr>
              <a:t>452</a:t>
            </a:r>
            <a:r>
              <a:rPr lang="ja-JP" altLang="en-US" sz="1050" dirty="0">
                <a:solidFill>
                  <a:srgbClr val="333333"/>
                </a:solidFill>
              </a:rPr>
              <a:t>ページから最後</a:t>
            </a:r>
            <a:r>
              <a:rPr lang="ja-JP" altLang="en-US" sz="1050" dirty="0" smtClean="0">
                <a:solidFill>
                  <a:srgbClr val="333333"/>
                </a:solidFill>
              </a:rPr>
              <a:t>までは一気読み間違いなし。</a:t>
            </a:r>
            <a:endParaRPr lang="ja-JP" altLang="en-US" sz="1050" dirty="0"/>
          </a:p>
        </p:txBody>
      </p:sp>
      <p:sp>
        <p:nvSpPr>
          <p:cNvPr id="34" name="上リボン 33"/>
          <p:cNvSpPr/>
          <p:nvPr/>
        </p:nvSpPr>
        <p:spPr>
          <a:xfrm>
            <a:off x="46419" y="5349299"/>
            <a:ext cx="3117574" cy="419235"/>
          </a:xfrm>
          <a:prstGeom prst="ribbon2">
            <a:avLst>
              <a:gd name="adj1" fmla="val 20022"/>
              <a:gd name="adj2" fmla="val 7047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418" y="4349690"/>
            <a:ext cx="915916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+mn-ea"/>
              </a:rPr>
              <a:t>　ここに紹介した本格ミステリーのほかに、近年、「日常ミステリー」が人気です。「</a:t>
            </a:r>
            <a:r>
              <a:rPr lang="ja-JP" altLang="en-US" sz="1050" dirty="0" smtClean="0">
                <a:solidFill>
                  <a:srgbClr val="333333"/>
                </a:solidFill>
                <a:latin typeface="+mn-ea"/>
              </a:rPr>
              <a:t>日常のミステリー」とは</a:t>
            </a:r>
            <a:r>
              <a:rPr lang="ja-JP" altLang="en-US" sz="1050" dirty="0">
                <a:solidFill>
                  <a:srgbClr val="333333"/>
                </a:solidFill>
                <a:latin typeface="+mn-ea"/>
              </a:rPr>
              <a:t>、「</a:t>
            </a:r>
            <a:r>
              <a:rPr lang="ja-JP" altLang="en-US" sz="1050" dirty="0" smtClean="0">
                <a:solidFill>
                  <a:srgbClr val="333333"/>
                </a:solidFill>
                <a:latin typeface="+mn-ea"/>
              </a:rPr>
              <a:t>さっきあったケーキが</a:t>
            </a:r>
            <a:r>
              <a:rPr lang="ja-JP" altLang="en-US" sz="1050" dirty="0">
                <a:solidFill>
                  <a:srgbClr val="333333"/>
                </a:solidFill>
                <a:latin typeface="+mn-ea"/>
              </a:rPr>
              <a:t>消えた！あっ、あんなところに。でも、どうしてあんなところに？？」というような、日常生活の謎を紐解くジャンルです</a:t>
            </a:r>
            <a:r>
              <a:rPr lang="ja-JP" altLang="en-US" sz="1050" dirty="0" smtClean="0">
                <a:solidFill>
                  <a:srgbClr val="333333"/>
                </a:solidFill>
                <a:latin typeface="+mn-ea"/>
              </a:rPr>
              <a:t>。ほのぼのとした日常ミステリーは短編が多く、気軽に読めるので、ミステリー初心者や、隙間時間に読書を楽しみたい人にもお勧めです</a:t>
            </a:r>
            <a:r>
              <a:rPr lang="ja-JP" altLang="en-US" sz="1050" dirty="0" smtClean="0">
                <a:solidFill>
                  <a:srgbClr val="333333"/>
                </a:solidFill>
                <a:ea typeface="ＭＳ Ｐゴシック" panose="020B0600070205080204" pitchFamily="50" charset="-128"/>
              </a:rPr>
              <a:t>。</a:t>
            </a:r>
            <a:endParaRPr kumimoji="1" lang="ja-JP" altLang="en-US" sz="1050" dirty="0"/>
          </a:p>
        </p:txBody>
      </p:sp>
      <p:sp>
        <p:nvSpPr>
          <p:cNvPr id="43" name="正方形/長方形 42"/>
          <p:cNvSpPr/>
          <p:nvPr/>
        </p:nvSpPr>
        <p:spPr>
          <a:xfrm>
            <a:off x="464332" y="5382573"/>
            <a:ext cx="24692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 smtClean="0">
                <a:solidFill>
                  <a:srgbClr val="FF0066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コミック＆イラストで学ぼう！</a:t>
            </a:r>
            <a:endParaRPr lang="ja-JP" altLang="en-US" sz="1200" b="1" i="0" dirty="0">
              <a:solidFill>
                <a:srgbClr val="FF0066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492555" y="311857"/>
            <a:ext cx="336162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+mn-ea"/>
              </a:rPr>
              <a:t>　今年度も進路から、就職や進学に向けてのマナーや常識などの内容の本、また</a:t>
            </a:r>
            <a:r>
              <a:rPr kumimoji="1" lang="en-US" altLang="ja-JP" sz="1050" dirty="0" smtClean="0">
                <a:latin typeface="+mn-ea"/>
              </a:rPr>
              <a:t>SDGs</a:t>
            </a:r>
            <a:r>
              <a:rPr kumimoji="1" lang="ja-JP" altLang="en-US" sz="1050" dirty="0" smtClean="0">
                <a:latin typeface="+mn-ea"/>
              </a:rPr>
              <a:t>について書かれた本などを寄贈してもらいました。</a:t>
            </a:r>
            <a:endParaRPr kumimoji="1" lang="en-US" altLang="ja-JP" sz="1050" dirty="0" smtClean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　本には、ネットにはない見やすさやわかりやすさがあり、客観的な意見を知るには便利なツールです。上手に図書館を利用してくださいね。</a:t>
            </a:r>
            <a:endParaRPr lang="en-US" altLang="ja-JP" sz="1050" dirty="0" smtClean="0">
              <a:latin typeface="+mn-ea"/>
            </a:endParaRP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804804" y="200532"/>
            <a:ext cx="1288304" cy="1058006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104279" y="5796171"/>
            <a:ext cx="310918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ja-JP" altLang="en-US" sz="1050" dirty="0" smtClean="0">
                <a:solidFill>
                  <a:srgbClr val="000000"/>
                </a:solidFill>
                <a:latin typeface="Noto Sans JP"/>
                <a:ea typeface="メイリオ" panose="020B0604030504040204" pitchFamily="50" charset="-128"/>
              </a:rPr>
              <a:t>　</a:t>
            </a:r>
            <a:r>
              <a:rPr kumimoji="0" lang="zh-TW" altLang="en-US" sz="1050" dirty="0" smtClean="0">
                <a:solidFill>
                  <a:srgbClr val="000000"/>
                </a:solidFill>
                <a:ea typeface="游ゴシック" panose="020B0400000000000000" pitchFamily="50" charset="-128"/>
              </a:rPr>
              <a:t>日本</a:t>
            </a:r>
            <a:r>
              <a:rPr kumimoji="0" lang="zh-TW" altLang="en-US" sz="1050" dirty="0">
                <a:solidFill>
                  <a:srgbClr val="000000"/>
                </a:solidFill>
                <a:ea typeface="游ゴシック" panose="020B0400000000000000" pitchFamily="50" charset="-128"/>
              </a:rPr>
              <a:t>教育公務員弘済会</a:t>
            </a:r>
            <a:r>
              <a:rPr lang="ja-JP" altLang="en-US" sz="1050" dirty="0" smtClean="0">
                <a:solidFill>
                  <a:prstClr val="black"/>
                </a:solidFill>
                <a:ea typeface="游ゴシック" panose="020B0400000000000000" pitchFamily="50" charset="-128"/>
              </a:rPr>
              <a:t>さまより、今年度も寄贈していただきました！</a:t>
            </a:r>
            <a:endParaRPr lang="en-US" altLang="ja-JP" sz="1050" dirty="0" smtClean="0">
              <a:solidFill>
                <a:prstClr val="black"/>
              </a:solidFill>
              <a:ea typeface="游ゴシック" panose="020B0400000000000000" pitchFamily="50" charset="-128"/>
            </a:endParaRPr>
          </a:p>
          <a:p>
            <a:pPr defTabSz="457200"/>
            <a:r>
              <a:rPr lang="ja-JP" altLang="en-US" sz="1050" dirty="0" smtClean="0">
                <a:solidFill>
                  <a:prstClr val="black"/>
                </a:solidFill>
                <a:ea typeface="游ゴシック" panose="020B0400000000000000" pitchFamily="50" charset="-128"/>
              </a:rPr>
              <a:t>　今回申請したテーマは、</a:t>
            </a:r>
            <a:r>
              <a:rPr lang="en-US" altLang="ja-JP" sz="1050" dirty="0" smtClean="0">
                <a:solidFill>
                  <a:prstClr val="black"/>
                </a:solidFill>
                <a:ea typeface="游ゴシック" panose="020B0400000000000000" pitchFamily="50" charset="-128"/>
              </a:rPr>
              <a:t>‶</a:t>
            </a:r>
            <a:r>
              <a:rPr lang="ja-JP" altLang="en-US" sz="1050" dirty="0" smtClean="0">
                <a:solidFill>
                  <a:prstClr val="black"/>
                </a:solidFill>
                <a:ea typeface="游ゴシック" panose="020B0400000000000000" pitchFamily="50" charset="-128"/>
              </a:rPr>
              <a:t>コミック＆イラストで学ぼう“です。戦争や病気、福祉、ゴミ問題など、難しそうで重たいテーマですが、コミックだからわかりやすい！学びのチャンス！！</a:t>
            </a:r>
            <a:endParaRPr lang="ja-JP" altLang="en-US" sz="1050" dirty="0">
              <a:solidFill>
                <a:prstClr val="black"/>
              </a:solidFill>
              <a:ea typeface="游ゴシック" panose="020B0400000000000000" pitchFamily="50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334333"/>
              </p:ext>
            </p:extLst>
          </p:nvPr>
        </p:nvGraphicFramePr>
        <p:xfrm>
          <a:off x="3254152" y="5433164"/>
          <a:ext cx="2905935" cy="1382969"/>
        </p:xfrm>
        <a:graphic>
          <a:graphicData uri="http://schemas.openxmlformats.org/drawingml/2006/table">
            <a:tbl>
              <a:tblPr/>
              <a:tblGrid>
                <a:gridCol w="2905935">
                  <a:extLst>
                    <a:ext uri="{9D8B030D-6E8A-4147-A177-3AD203B41FA5}">
                      <a16:colId xmlns:a16="http://schemas.microsoft.com/office/drawing/2014/main" val="3117649232"/>
                    </a:ext>
                  </a:extLst>
                </a:gridCol>
              </a:tblGrid>
              <a:tr h="19756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ペリリュー　楽園の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ゲルニカ　全１１巻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651597"/>
                  </a:ext>
                </a:extLst>
              </a:tr>
              <a:tr h="19756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ゴミ清掃員の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日常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26525"/>
                  </a:ext>
                </a:extLst>
              </a:tr>
              <a:tr h="19756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わたし中学生から統合失調症やってます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8966296"/>
                  </a:ext>
                </a:extLst>
              </a:tr>
              <a:tr h="19756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まいちゃんの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双極取扱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説明書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677301"/>
                  </a:ext>
                </a:extLst>
              </a:tr>
              <a:tr h="19756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なんで私が適応障害</a:t>
                      </a:r>
                      <a:r>
                        <a:rPr lang="en-US" altLang="ja-JP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330521"/>
                  </a:ext>
                </a:extLst>
              </a:tr>
              <a:tr h="19756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人と食事するのが怖い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！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254861"/>
                  </a:ext>
                </a:extLst>
              </a:tr>
              <a:tr h="19756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マンガでわかる円形脱毛症になったら読む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本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864966"/>
                  </a:ext>
                </a:extLst>
              </a:tr>
            </a:tbl>
          </a:graphicData>
        </a:graphic>
      </p:graphicFrame>
      <p:graphicFrame>
        <p:nvGraphicFramePr>
          <p:cNvPr id="31" name="表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293481"/>
              </p:ext>
            </p:extLst>
          </p:nvPr>
        </p:nvGraphicFramePr>
        <p:xfrm>
          <a:off x="6240155" y="5416162"/>
          <a:ext cx="2813684" cy="1399971"/>
        </p:xfrm>
        <a:graphic>
          <a:graphicData uri="http://schemas.openxmlformats.org/drawingml/2006/table">
            <a:tbl>
              <a:tblPr/>
              <a:tblGrid>
                <a:gridCol w="2813684">
                  <a:extLst>
                    <a:ext uri="{9D8B030D-6E8A-4147-A177-3AD203B41FA5}">
                      <a16:colId xmlns:a16="http://schemas.microsoft.com/office/drawing/2014/main" val="3117649232"/>
                    </a:ext>
                  </a:extLst>
                </a:gridCol>
              </a:tblGrid>
              <a:tr h="198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実録コミック　うつでも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介護士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930357"/>
                  </a:ext>
                </a:extLst>
              </a:tr>
              <a:tr h="198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かんもくって何なの</a:t>
                      </a:r>
                      <a:r>
                        <a:rPr lang="en-US" altLang="ja-JP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09777"/>
                  </a:ext>
                </a:extLst>
              </a:tr>
              <a:tr h="198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実録　解離性障害のちぐはぐな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日々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4705"/>
                  </a:ext>
                </a:extLst>
              </a:tr>
              <a:tr h="19899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ADHD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脳で人生楽しんでます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！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619625"/>
                  </a:ext>
                </a:extLst>
              </a:tr>
              <a:tr h="198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ある日突然、慢性疲労症候群になりました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780543"/>
                  </a:ext>
                </a:extLst>
              </a:tr>
              <a:tr h="198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マンガでわかる！５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１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H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思考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178891"/>
                  </a:ext>
                </a:extLst>
              </a:tr>
              <a:tr h="2059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ペコロスのいつか母ちゃんにありがとう</a:t>
                      </a:r>
                    </a:p>
                  </a:txBody>
                  <a:tcPr marL="7964" marR="7964" marT="79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0518088"/>
                  </a:ext>
                </a:extLst>
              </a:tr>
            </a:tbl>
          </a:graphicData>
        </a:graphic>
      </p:graphicFrame>
      <p:sp>
        <p:nvSpPr>
          <p:cNvPr id="12" name="正方形/長方形 11"/>
          <p:cNvSpPr/>
          <p:nvPr/>
        </p:nvSpPr>
        <p:spPr>
          <a:xfrm>
            <a:off x="4384036" y="7875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200" b="1" dirty="0">
                <a:solidFill>
                  <a:srgbClr val="FF0066"/>
                </a:solidFill>
                <a:latin typeface="+mn-ea"/>
              </a:rPr>
              <a:t>「</a:t>
            </a:r>
            <a:r>
              <a:rPr lang="en-US" altLang="ja-JP" sz="1200" b="1" dirty="0">
                <a:solidFill>
                  <a:srgbClr val="FF0066"/>
                </a:solidFill>
                <a:latin typeface="+mn-ea"/>
              </a:rPr>
              <a:t>SDG</a:t>
            </a:r>
            <a:r>
              <a:rPr lang="ja-JP" altLang="en-US" sz="1200" b="1" dirty="0">
                <a:solidFill>
                  <a:srgbClr val="FF0066"/>
                </a:solidFill>
                <a:latin typeface="+mn-ea"/>
              </a:rPr>
              <a:t>ｓ」とは？</a:t>
            </a:r>
            <a:r>
              <a:rPr lang="en-US" altLang="ja-JP" sz="1200" b="1" dirty="0">
                <a:solidFill>
                  <a:srgbClr val="FF0066"/>
                </a:solidFill>
                <a:latin typeface="+mn-ea"/>
              </a:rPr>
              <a:t>――</a:t>
            </a:r>
            <a:r>
              <a:rPr lang="ja-JP" altLang="en-US" sz="1200" dirty="0">
                <a:solidFill>
                  <a:srgbClr val="FF0066"/>
                </a:solidFill>
                <a:latin typeface="+mn-ea"/>
              </a:rPr>
              <a:t>聞かれて答えられますか？</a:t>
            </a:r>
            <a:endParaRPr lang="en-US" altLang="ja-JP" sz="1200" dirty="0">
              <a:solidFill>
                <a:srgbClr val="FF0066"/>
              </a:solidFill>
              <a:latin typeface="+mn-ea"/>
            </a:endParaRPr>
          </a:p>
        </p:txBody>
      </p:sp>
      <p:pic>
        <p:nvPicPr>
          <p:cNvPr id="36" name="Picture 2" descr="https://1.bp.blogspot.com/-uoGV4keEbno/UqA6oEAw16I/AAAAAAAAbSI/jWBAVIqH15Q/s800/line_autumn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96" y="4967613"/>
            <a:ext cx="4457860" cy="2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1.bp.blogspot.com/-uoGV4keEbno/UqA6oEAw16I/AAAAAAAAbSI/jWBAVIqH15Q/s800/line_autumn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139" y="4966683"/>
            <a:ext cx="4491700" cy="24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3.bp.blogspot.com/-JXJXDDTAVrs/UqA6oJ9BX3I/AAAAAAAAbSE/7WXrc1ne_uU/s800/line_autumn1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42"/>
          <a:stretch/>
        </p:blipFill>
        <p:spPr bwMode="auto">
          <a:xfrm>
            <a:off x="3254440" y="585816"/>
            <a:ext cx="1238115" cy="19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606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</TotalTime>
  <Words>761</Words>
  <Application>Microsoft Office PowerPoint</Application>
  <PresentationFormat>画面に合わせる (4:3)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Helvetica Neue</vt:lpstr>
      <vt:lpstr>HGPｺﾞｼｯｸM</vt:lpstr>
      <vt:lpstr>ＭＳ Ｐゴシック</vt:lpstr>
      <vt:lpstr>Noto Sans JP</vt:lpstr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>奈良県教育委員会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先生</dc:creator>
  <cp:lastModifiedBy>Narakyoiku</cp:lastModifiedBy>
  <cp:revision>43</cp:revision>
  <cp:lastPrinted>2021-09-22T05:08:41Z</cp:lastPrinted>
  <dcterms:created xsi:type="dcterms:W3CDTF">2021-09-03T02:11:50Z</dcterms:created>
  <dcterms:modified xsi:type="dcterms:W3CDTF">2021-11-02T06:06:26Z</dcterms:modified>
</cp:coreProperties>
</file>